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9" r:id="rId4"/>
    <p:sldId id="261" r:id="rId5"/>
    <p:sldId id="263" r:id="rId6"/>
    <p:sldId id="265" r:id="rId7"/>
    <p:sldId id="266" r:id="rId8"/>
    <p:sldId id="267" r:id="rId9"/>
    <p:sldId id="268" r:id="rId10"/>
    <p:sldId id="270" r:id="rId11"/>
    <p:sldId id="272" r:id="rId12"/>
    <p:sldId id="273" r:id="rId13"/>
    <p:sldId id="277" r:id="rId14"/>
    <p:sldId id="278" r:id="rId15"/>
    <p:sldId id="279" r:id="rId16"/>
    <p:sldId id="285" r:id="rId17"/>
    <p:sldId id="294" r:id="rId18"/>
    <p:sldId id="282" r:id="rId19"/>
    <p:sldId id="286" r:id="rId20"/>
    <p:sldId id="283" r:id="rId21"/>
    <p:sldId id="287" r:id="rId22"/>
    <p:sldId id="288" r:id="rId23"/>
    <p:sldId id="290" r:id="rId24"/>
    <p:sldId id="292" r:id="rId25"/>
    <p:sldId id="29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283" autoAdjust="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9190164964903663E-2"/>
          <c:y val="2.2515228804364608E-2"/>
          <c:w val="0.61450962832528921"/>
          <c:h val="0.96997969492751523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1.9540682414698161E-2"/>
          <c:y val="0.75622116221453872"/>
          <c:w val="0.94172838411759563"/>
          <c:h val="0.2238123961069321"/>
        </c:manualLayout>
      </c:layout>
      <c:overlay val="1"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/>
      <dgm:spPr/>
      <dgm:t>
        <a:bodyPr vert="vert270"/>
        <a:lstStyle/>
        <a:p>
          <a:r>
            <a:rPr lang="ru-RU" sz="2800" b="1" dirty="0" smtClean="0">
              <a:effectLst/>
            </a:rPr>
            <a:t>Программные  и не программные расходы</a:t>
          </a:r>
          <a:endParaRPr lang="ru-RU" sz="2800" b="1" dirty="0">
            <a:effectLst/>
          </a:endParaRPr>
        </a:p>
      </dgm:t>
    </dgm:pt>
    <dgm:pt modelId="{DC65586A-9B92-40C0-8BFE-CD5888088FF1}" type="par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/>
      <dgm:spPr/>
      <dgm:t>
        <a:bodyPr/>
        <a:lstStyle/>
        <a:p>
          <a:r>
            <a:rPr lang="ru-RU" sz="1800" b="1" dirty="0" smtClean="0"/>
            <a:t>Муниципальные программы </a:t>
          </a:r>
          <a:endParaRPr lang="ru-RU" sz="1800" b="1" dirty="0"/>
        </a:p>
      </dgm:t>
    </dgm:pt>
    <dgm:pt modelId="{47F1F2CB-3710-4BBF-B40F-83D052FAA2F5}" type="par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№ 1</a:t>
          </a:r>
          <a:r>
            <a:rPr lang="ru-RU" sz="1800" b="0" dirty="0" smtClean="0"/>
            <a:t>- Развитие муниципальной службы</a:t>
          </a:r>
          <a:endParaRPr lang="ru-RU" sz="1800" b="0" dirty="0"/>
        </a:p>
      </dgm:t>
    </dgm:pt>
    <dgm:pt modelId="{6AFFBB97-E491-4175-8032-3F2B95314297}" type="par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№ 4</a:t>
          </a:r>
          <a:r>
            <a:rPr lang="ru-RU" sz="1800" b="0" dirty="0" smtClean="0"/>
            <a:t> - Развитие транспортной системы</a:t>
          </a:r>
          <a:endParaRPr lang="ru-RU" sz="1800" b="0" dirty="0"/>
        </a:p>
      </dgm:t>
    </dgm:pt>
    <dgm:pt modelId="{8960AB01-C4CA-481D-9E77-2C07EA4B72EF}" type="par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C813FBF-58CF-4A73-87FA-DF37F9325225}">
      <dgm:prSet phldrT="[Текст]" custT="1"/>
      <dgm:spPr/>
      <dgm:t>
        <a:bodyPr/>
        <a:lstStyle/>
        <a:p>
          <a:r>
            <a:rPr lang="ru-RU" sz="1800" b="1" dirty="0" smtClean="0"/>
            <a:t>Не программные расходы</a:t>
          </a:r>
          <a:endParaRPr lang="ru-RU" sz="1800" b="1" dirty="0"/>
        </a:p>
      </dgm:t>
    </dgm:pt>
    <dgm:pt modelId="{329DA98C-6586-4BE0-AB51-1D0BDEBDC4A1}" type="par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/>
      <dgm:spPr/>
      <dgm:t>
        <a:bodyPr vert="wordArtVert"/>
        <a:lstStyle/>
        <a:p>
          <a:r>
            <a:rPr lang="ru-RU" sz="3200" b="1" dirty="0" smtClean="0"/>
            <a:t>БЮДЖЕТ</a:t>
          </a:r>
          <a:endParaRPr lang="ru-RU" sz="3200" b="1" dirty="0"/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№ 7</a:t>
          </a:r>
          <a:r>
            <a:rPr lang="ru-RU" sz="1800" b="0" dirty="0" smtClean="0"/>
            <a:t> - Культура</a:t>
          </a:r>
          <a:endParaRPr lang="ru-RU" sz="1800" b="0" dirty="0"/>
        </a:p>
      </dgm:t>
    </dgm:pt>
    <dgm:pt modelId="{C8980091-D4ED-4869-B5C5-4CDE665A9E0A}" type="par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BCFF275A-E9DA-449A-8770-23B057426290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№ 2</a:t>
          </a:r>
          <a:r>
            <a:rPr lang="ru-RU" sz="1800" dirty="0" smtClean="0"/>
            <a:t> -Обеспечение безопасности жизнедеятельности населения</a:t>
          </a:r>
          <a:endParaRPr lang="ru-RU" sz="1800" dirty="0"/>
        </a:p>
      </dgm:t>
    </dgm:pt>
    <dgm:pt modelId="{AF78AC06-FA62-4010-BB02-E8EDB9D2A0A1}" type="parTrans" cxnId="{D6068638-B7CE-41A7-AB56-11D55C05A821}">
      <dgm:prSet/>
      <dgm:spPr/>
      <dgm:t>
        <a:bodyPr/>
        <a:lstStyle/>
        <a:p>
          <a:endParaRPr lang="ru-RU"/>
        </a:p>
      </dgm:t>
    </dgm:pt>
    <dgm:pt modelId="{2FFC910F-02DC-4827-B604-ABA83E0DE699}" type="sibTrans" cxnId="{D6068638-B7CE-41A7-AB56-11D55C05A821}">
      <dgm:prSet/>
      <dgm:spPr/>
      <dgm:t>
        <a:bodyPr/>
        <a:lstStyle/>
        <a:p>
          <a:endParaRPr lang="ru-RU"/>
        </a:p>
      </dgm:t>
    </dgm:pt>
    <dgm:pt modelId="{7B17A5F7-223D-452D-BCD3-79C524224797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№ 3</a:t>
          </a:r>
          <a:r>
            <a:rPr lang="ru-RU" sz="1800" dirty="0" smtClean="0"/>
            <a:t> -Управление и распоряжение муниципальным имуществом и земельными </a:t>
          </a:r>
          <a:r>
            <a:rPr lang="ru-RU" sz="2000" dirty="0" smtClean="0"/>
            <a:t>ресурсами</a:t>
          </a:r>
          <a:endParaRPr lang="ru-RU" sz="2000" dirty="0"/>
        </a:p>
      </dgm:t>
    </dgm:pt>
    <dgm:pt modelId="{841C6E77-F461-45EF-A906-0AF793D65E84}" type="parTrans" cxnId="{6869E603-F001-497D-865E-4847E3E5804E}">
      <dgm:prSet/>
      <dgm:spPr/>
      <dgm:t>
        <a:bodyPr/>
        <a:lstStyle/>
        <a:p>
          <a:endParaRPr lang="ru-RU"/>
        </a:p>
      </dgm:t>
    </dgm:pt>
    <dgm:pt modelId="{3D00694A-1CEF-426B-A38A-8D09559FF4F1}" type="sibTrans" cxnId="{6869E603-F001-497D-865E-4847E3E5804E}">
      <dgm:prSet/>
      <dgm:spPr/>
      <dgm:t>
        <a:bodyPr/>
        <a:lstStyle/>
        <a:p>
          <a:endParaRPr lang="ru-RU"/>
        </a:p>
      </dgm:t>
    </dgm:pt>
    <dgm:pt modelId="{802EB448-9D4A-4820-939C-3051841177D4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№ 5 </a:t>
          </a:r>
          <a:r>
            <a:rPr lang="ru-RU" sz="1800" b="0" dirty="0" smtClean="0"/>
            <a:t>- Развитие инфраструктуры</a:t>
          </a:r>
          <a:endParaRPr lang="ru-RU" sz="1800" b="0" dirty="0"/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100FCB66-F99B-45AB-A399-F2F2F3BD5DDF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№ 6</a:t>
          </a:r>
          <a:r>
            <a:rPr lang="ru-RU" sz="1800" dirty="0" smtClean="0"/>
            <a:t> - Благоустройство</a:t>
          </a:r>
          <a:endParaRPr lang="ru-RU" sz="1800" dirty="0"/>
        </a:p>
      </dgm:t>
    </dgm:pt>
    <dgm:pt modelId="{63149BEF-3D07-4A15-A196-16820D37B832}" type="parTrans" cxnId="{6902177D-9B8E-465D-9DF8-10E6C0F93AC4}">
      <dgm:prSet/>
      <dgm:spPr/>
      <dgm:t>
        <a:bodyPr/>
        <a:lstStyle/>
        <a:p>
          <a:endParaRPr lang="ru-RU"/>
        </a:p>
      </dgm:t>
    </dgm:pt>
    <dgm:pt modelId="{D4DD0C40-6E11-42F3-88AC-C13BD676545F}" type="sibTrans" cxnId="{6902177D-9B8E-465D-9DF8-10E6C0F93AC4}">
      <dgm:prSet/>
      <dgm:spPr/>
      <dgm:t>
        <a:bodyPr/>
        <a:lstStyle/>
        <a:p>
          <a:endParaRPr lang="ru-RU"/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  <dgm:t>
        <a:bodyPr/>
        <a:lstStyle/>
        <a:p>
          <a:endParaRPr lang="ru-RU"/>
        </a:p>
      </dgm:t>
    </dgm:pt>
    <dgm:pt modelId="{D6EC0B0C-1599-4DA9-874C-6FBA94FBF8B3}" type="pres">
      <dgm:prSet presAssocID="{7BD6B530-1528-424E-9C59-DE5F95367EDC}" presName="LevelOneTextNode" presStyleLbl="node0" presStyleIdx="0" presStyleCnt="1" custScaleX="39550" custScaleY="519962" custLinFactNeighborX="4989" custLinFactNeighborY="-433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  <dgm:t>
        <a:bodyPr/>
        <a:lstStyle/>
        <a:p>
          <a:endParaRPr lang="ru-RU"/>
        </a:p>
      </dgm:t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  <dgm:t>
        <a:bodyPr/>
        <a:lstStyle/>
        <a:p>
          <a:endParaRPr lang="ru-RU"/>
        </a:p>
      </dgm:t>
    </dgm:pt>
    <dgm:pt modelId="{C4D6B5FC-21FE-4411-9C7D-AF7FAF48762D}" type="pres">
      <dgm:prSet presAssocID="{E81C6B86-E350-4593-9700-208AA6C2CD7F}" presName="LevelTwoTextNode" presStyleLbl="node2" presStyleIdx="0" presStyleCnt="1" custScaleX="60807" custScaleY="519285" custLinFactNeighborX="1954" custLinFactNeighborY="-391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  <dgm:t>
        <a:bodyPr/>
        <a:lstStyle/>
        <a:p>
          <a:endParaRPr lang="ru-RU"/>
        </a:p>
      </dgm:t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  <dgm:t>
        <a:bodyPr/>
        <a:lstStyle/>
        <a:p>
          <a:endParaRPr lang="ru-RU"/>
        </a:p>
      </dgm:t>
    </dgm:pt>
    <dgm:pt modelId="{B63E864C-E7CE-4555-BF83-ECDF3BF66418}" type="pres">
      <dgm:prSet presAssocID="{9A55E3D6-7836-48A8-B56C-96141BEC8148}" presName="LevelTwoTextNode" presStyleLbl="node3" presStyleIdx="0" presStyleCnt="2" custScaleX="120984" custScaleY="179233" custLinFactY="-7419" custLinFactNeighborX="-910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  <dgm:t>
        <a:bodyPr/>
        <a:lstStyle/>
        <a:p>
          <a:endParaRPr lang="ru-RU"/>
        </a:p>
      </dgm:t>
    </dgm:pt>
    <dgm:pt modelId="{A1FB6AD0-74B1-463D-83EE-6312792242A7}" type="pres">
      <dgm:prSet presAssocID="{6AFFBB97-E491-4175-8032-3F2B95314297}" presName="conn2-1" presStyleLbl="parChTrans1D4" presStyleIdx="0" presStyleCnt="7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7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  <dgm:t>
        <a:bodyPr/>
        <a:lstStyle/>
        <a:p>
          <a:endParaRPr lang="ru-RU"/>
        </a:p>
      </dgm:t>
    </dgm:pt>
    <dgm:pt modelId="{677BEF8E-B75A-4207-B75C-A58405313C1C}" type="pres">
      <dgm:prSet presAssocID="{288A3778-C0CB-4A96-B113-9EF48ED53183}" presName="LevelTwoTextNode" presStyleLbl="node4" presStyleIdx="0" presStyleCnt="7" custScaleX="223132" custScaleY="778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  <dgm:t>
        <a:bodyPr/>
        <a:lstStyle/>
        <a:p>
          <a:endParaRPr lang="ru-RU"/>
        </a:p>
      </dgm:t>
    </dgm:pt>
    <dgm:pt modelId="{ACD168D8-63AC-46BC-8E4F-CEB04B2F6AED}" type="pres">
      <dgm:prSet presAssocID="{AF78AC06-FA62-4010-BB02-E8EDB9D2A0A1}" presName="conn2-1" presStyleLbl="parChTrans1D4" presStyleIdx="1" presStyleCnt="7"/>
      <dgm:spPr/>
      <dgm:t>
        <a:bodyPr/>
        <a:lstStyle/>
        <a:p>
          <a:endParaRPr lang="ru-RU"/>
        </a:p>
      </dgm:t>
    </dgm:pt>
    <dgm:pt modelId="{EEDB04CE-CE59-4D8C-A706-16B9D42A44F6}" type="pres">
      <dgm:prSet presAssocID="{AF78AC06-FA62-4010-BB02-E8EDB9D2A0A1}" presName="connTx" presStyleLbl="parChTrans1D4" presStyleIdx="1" presStyleCnt="7"/>
      <dgm:spPr/>
      <dgm:t>
        <a:bodyPr/>
        <a:lstStyle/>
        <a:p>
          <a:endParaRPr lang="ru-RU"/>
        </a:p>
      </dgm:t>
    </dgm:pt>
    <dgm:pt modelId="{3AAE7CEB-A872-4ABC-AA36-5B7B4B026645}" type="pres">
      <dgm:prSet presAssocID="{BCFF275A-E9DA-449A-8770-23B057426290}" presName="root2" presStyleCnt="0"/>
      <dgm:spPr/>
    </dgm:pt>
    <dgm:pt modelId="{11B6E2D8-0A03-4611-9F1B-DAB296EDA15C}" type="pres">
      <dgm:prSet presAssocID="{BCFF275A-E9DA-449A-8770-23B057426290}" presName="LevelTwoTextNode" presStyleLbl="node4" presStyleIdx="1" presStyleCnt="7" custScaleX="219501" custScaleY="1457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B4E212-C074-4226-9A4D-9A7BF8924F8C}" type="pres">
      <dgm:prSet presAssocID="{BCFF275A-E9DA-449A-8770-23B057426290}" presName="level3hierChild" presStyleCnt="0"/>
      <dgm:spPr/>
    </dgm:pt>
    <dgm:pt modelId="{C807DF03-6B8A-49D6-879B-F0688470135E}" type="pres">
      <dgm:prSet presAssocID="{841C6E77-F461-45EF-A906-0AF793D65E84}" presName="conn2-1" presStyleLbl="parChTrans1D4" presStyleIdx="2" presStyleCnt="7"/>
      <dgm:spPr/>
      <dgm:t>
        <a:bodyPr/>
        <a:lstStyle/>
        <a:p>
          <a:endParaRPr lang="ru-RU"/>
        </a:p>
      </dgm:t>
    </dgm:pt>
    <dgm:pt modelId="{933EE1C3-9418-4BB5-8223-FC5737A6F6A8}" type="pres">
      <dgm:prSet presAssocID="{841C6E77-F461-45EF-A906-0AF793D65E84}" presName="connTx" presStyleLbl="parChTrans1D4" presStyleIdx="2" presStyleCnt="7"/>
      <dgm:spPr/>
      <dgm:t>
        <a:bodyPr/>
        <a:lstStyle/>
        <a:p>
          <a:endParaRPr lang="ru-RU"/>
        </a:p>
      </dgm:t>
    </dgm:pt>
    <dgm:pt modelId="{BBE3BBD8-1A35-418A-A387-1FF8601510C9}" type="pres">
      <dgm:prSet presAssocID="{7B17A5F7-223D-452D-BCD3-79C524224797}" presName="root2" presStyleCnt="0"/>
      <dgm:spPr/>
    </dgm:pt>
    <dgm:pt modelId="{DA7F5C60-2B3D-436D-96FA-123821B255CE}" type="pres">
      <dgm:prSet presAssocID="{7B17A5F7-223D-452D-BCD3-79C524224797}" presName="LevelTwoTextNode" presStyleLbl="node4" presStyleIdx="2" presStyleCnt="7" custScaleX="219771" custScaleY="1447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070F41-7167-4CD2-AB00-FD626E481E18}" type="pres">
      <dgm:prSet presAssocID="{7B17A5F7-223D-452D-BCD3-79C524224797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3" presStyleCnt="7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3" presStyleCnt="7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  <dgm:t>
        <a:bodyPr/>
        <a:lstStyle/>
        <a:p>
          <a:endParaRPr lang="ru-RU"/>
        </a:p>
      </dgm:t>
    </dgm:pt>
    <dgm:pt modelId="{9D06CD96-DF01-4CD7-9F5C-505CFD833302}" type="pres">
      <dgm:prSet presAssocID="{93272420-4AFD-40A3-9371-A5F58093BC38}" presName="LevelTwoTextNode" presStyleLbl="node4" presStyleIdx="3" presStyleCnt="7" custScaleX="218874" custScaleY="781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  <dgm:t>
        <a:bodyPr/>
        <a:lstStyle/>
        <a:p>
          <a:endParaRPr lang="ru-RU"/>
        </a:p>
      </dgm:t>
    </dgm:pt>
    <dgm:pt modelId="{CD2FBED0-4F43-4A23-9B7B-6BBA3F5DD1A7}" type="pres">
      <dgm:prSet presAssocID="{FBA2B4A0-BECB-402F-95AC-9A02D4E2B609}" presName="conn2-1" presStyleLbl="parChTrans1D4" presStyleIdx="4" presStyleCnt="7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4" presStyleCnt="7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  <dgm:t>
        <a:bodyPr/>
        <a:lstStyle/>
        <a:p>
          <a:endParaRPr lang="ru-RU"/>
        </a:p>
      </dgm:t>
    </dgm:pt>
    <dgm:pt modelId="{04D346C5-01FF-4444-A7A0-C4205521BE65}" type="pres">
      <dgm:prSet presAssocID="{802EB448-9D4A-4820-939C-3051841177D4}" presName="LevelTwoTextNode" presStyleLbl="node4" presStyleIdx="4" presStyleCnt="7" custScaleX="223016" custScaleY="827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  <dgm:t>
        <a:bodyPr/>
        <a:lstStyle/>
        <a:p>
          <a:endParaRPr lang="ru-RU"/>
        </a:p>
      </dgm:t>
    </dgm:pt>
    <dgm:pt modelId="{F3CE871E-B35E-4461-B290-123DD37E7D4D}" type="pres">
      <dgm:prSet presAssocID="{63149BEF-3D07-4A15-A196-16820D37B832}" presName="conn2-1" presStyleLbl="parChTrans1D4" presStyleIdx="5" presStyleCnt="7"/>
      <dgm:spPr/>
      <dgm:t>
        <a:bodyPr/>
        <a:lstStyle/>
        <a:p>
          <a:endParaRPr lang="ru-RU"/>
        </a:p>
      </dgm:t>
    </dgm:pt>
    <dgm:pt modelId="{F0EAA6DD-6F91-49D1-A6CD-83478AADA051}" type="pres">
      <dgm:prSet presAssocID="{63149BEF-3D07-4A15-A196-16820D37B832}" presName="connTx" presStyleLbl="parChTrans1D4" presStyleIdx="5" presStyleCnt="7"/>
      <dgm:spPr/>
      <dgm:t>
        <a:bodyPr/>
        <a:lstStyle/>
        <a:p>
          <a:endParaRPr lang="ru-RU"/>
        </a:p>
      </dgm:t>
    </dgm:pt>
    <dgm:pt modelId="{3B80BE59-7015-4BA4-8A6C-E649A7289D09}" type="pres">
      <dgm:prSet presAssocID="{100FCB66-F99B-45AB-A399-F2F2F3BD5DDF}" presName="root2" presStyleCnt="0"/>
      <dgm:spPr/>
    </dgm:pt>
    <dgm:pt modelId="{8B993CE2-41DB-45C6-B6B1-DDE1F2158B1B}" type="pres">
      <dgm:prSet presAssocID="{100FCB66-F99B-45AB-A399-F2F2F3BD5DDF}" presName="LevelTwoTextNode" presStyleLbl="node4" presStyleIdx="5" presStyleCnt="7" custScaleX="224036" custScaleY="92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00C1CC-8D32-464A-80A4-084CC03F2DAC}" type="pres">
      <dgm:prSet presAssocID="{100FCB66-F99B-45AB-A399-F2F2F3BD5DDF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6" presStyleCnt="7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6" presStyleCnt="7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  <dgm:t>
        <a:bodyPr/>
        <a:lstStyle/>
        <a:p>
          <a:endParaRPr lang="ru-RU"/>
        </a:p>
      </dgm:t>
    </dgm:pt>
    <dgm:pt modelId="{16DCF74A-043A-4059-BA15-767E0E0CAEC4}" type="pres">
      <dgm:prSet presAssocID="{D15B9808-244C-474E-9825-4860E6556DE2}" presName="LevelTwoTextNode" presStyleLbl="node4" presStyleIdx="6" presStyleCnt="7" custScaleX="225320" custScaleY="622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  <dgm:t>
        <a:bodyPr/>
        <a:lstStyle/>
        <a:p>
          <a:endParaRPr lang="ru-RU"/>
        </a:p>
      </dgm:t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  <dgm:t>
        <a:bodyPr/>
        <a:lstStyle/>
        <a:p>
          <a:endParaRPr lang="ru-RU"/>
        </a:p>
      </dgm:t>
    </dgm:pt>
    <dgm:pt modelId="{427C4B16-7527-4090-97B8-5E1FCFA72225}" type="pres">
      <dgm:prSet presAssocID="{7C813FBF-58CF-4A73-87FA-DF37F9325225}" presName="LevelTwoTextNode" presStyleLbl="node3" presStyleIdx="1" presStyleCnt="2" custScaleX="118488" custScaleY="181050" custLinFactY="41290" custLinFactNeighborX="-836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  <dgm:t>
        <a:bodyPr/>
        <a:lstStyle/>
        <a:p>
          <a:endParaRPr lang="ru-RU"/>
        </a:p>
      </dgm:t>
    </dgm:pt>
  </dgm:ptLst>
  <dgm:cxnLst>
    <dgm:cxn modelId="{D6068638-B7CE-41A7-AB56-11D55C05A821}" srcId="{9A55E3D6-7836-48A8-B56C-96141BEC8148}" destId="{BCFF275A-E9DA-449A-8770-23B057426290}" srcOrd="1" destOrd="0" parTransId="{AF78AC06-FA62-4010-BB02-E8EDB9D2A0A1}" sibTransId="{2FFC910F-02DC-4827-B604-ABA83E0DE699}"/>
    <dgm:cxn modelId="{90E0183B-49F4-4C25-B27A-D7BC20EBAC14}" type="presOf" srcId="{7C813FBF-58CF-4A73-87FA-DF37F9325225}" destId="{427C4B16-7527-4090-97B8-5E1FCFA72225}" srcOrd="0" destOrd="0" presId="urn:microsoft.com/office/officeart/2005/8/layout/hierarchy2"/>
    <dgm:cxn modelId="{B6A796EA-F3A9-4A4F-826E-943914578D28}" type="presOf" srcId="{47F1F2CB-3710-4BBF-B40F-83D052FAA2F5}" destId="{CA622FF3-8229-41CB-8817-D60DA6F5ADB4}" srcOrd="1" destOrd="0" presId="urn:microsoft.com/office/officeart/2005/8/layout/hierarchy2"/>
    <dgm:cxn modelId="{EA04B272-9356-4949-BD9F-9A8804F3AE4C}" type="presOf" srcId="{D15B9808-244C-474E-9825-4860E6556DE2}" destId="{16DCF74A-043A-4059-BA15-767E0E0CAEC4}" srcOrd="0" destOrd="0" presId="urn:microsoft.com/office/officeart/2005/8/layout/hierarchy2"/>
    <dgm:cxn modelId="{6869E603-F001-497D-865E-4847E3E5804E}" srcId="{9A55E3D6-7836-48A8-B56C-96141BEC8148}" destId="{7B17A5F7-223D-452D-BCD3-79C524224797}" srcOrd="2" destOrd="0" parTransId="{841C6E77-F461-45EF-A906-0AF793D65E84}" sibTransId="{3D00694A-1CEF-426B-A38A-8D09559FF4F1}"/>
    <dgm:cxn modelId="{90BB2D91-3A1A-43C3-BD76-F12CFF8B89F9}" type="presOf" srcId="{63149BEF-3D07-4A15-A196-16820D37B832}" destId="{F3CE871E-B35E-4461-B290-123DD37E7D4D}" srcOrd="0" destOrd="0" presId="urn:microsoft.com/office/officeart/2005/8/layout/hierarchy2"/>
    <dgm:cxn modelId="{17B9817B-194C-4CC7-A4E2-38D6EAB2294E}" type="presOf" srcId="{9A55E3D6-7836-48A8-B56C-96141BEC8148}" destId="{B63E864C-E7CE-4555-BF83-ECDF3BF66418}" srcOrd="0" destOrd="0" presId="urn:microsoft.com/office/officeart/2005/8/layout/hierarchy2"/>
    <dgm:cxn modelId="{43CBC403-F531-4538-AEA0-27BDEBE7448F}" type="presOf" srcId="{6AFFBB97-E491-4175-8032-3F2B95314297}" destId="{0E9E211C-3E36-490A-8EFB-2874C026F3C4}" srcOrd="1" destOrd="0" presId="urn:microsoft.com/office/officeart/2005/8/layout/hierarchy2"/>
    <dgm:cxn modelId="{D9369658-8F80-4BB6-8375-2596B21EC8BB}" type="presOf" srcId="{841C6E77-F461-45EF-A906-0AF793D65E84}" destId="{C807DF03-6B8A-49D6-879B-F0688470135E}" srcOrd="0" destOrd="0" presId="urn:microsoft.com/office/officeart/2005/8/layout/hierarchy2"/>
    <dgm:cxn modelId="{674F1A84-7F57-426B-A36C-8AC9DAD3219F}" type="presOf" srcId="{7BD6B530-1528-424E-9C59-DE5F95367EDC}" destId="{D6EC0B0C-1599-4DA9-874C-6FBA94FBF8B3}" srcOrd="0" destOrd="0" presId="urn:microsoft.com/office/officeart/2005/8/layout/hierarchy2"/>
    <dgm:cxn modelId="{F88E2407-2F76-4486-AB07-F24962B5A80A}" type="presOf" srcId="{C8980091-D4ED-4869-B5C5-4CDE665A9E0A}" destId="{2D86C80B-747A-4F4E-830A-D0E492BC47F5}" srcOrd="0" destOrd="0" presId="urn:microsoft.com/office/officeart/2005/8/layout/hierarchy2"/>
    <dgm:cxn modelId="{DF36135D-17BC-43BB-906B-988A3AC0E02E}" type="presOf" srcId="{E81C6B86-E350-4593-9700-208AA6C2CD7F}" destId="{C4D6B5FC-21FE-4411-9C7D-AF7FAF48762D}" srcOrd="0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DED7CB5C-0B6A-40B4-A886-238EEACDBF87}" type="presOf" srcId="{47F1F2CB-3710-4BBF-B40F-83D052FAA2F5}" destId="{96D8EE2C-5FAE-4D66-BA9E-06F9EC516651}" srcOrd="0" destOrd="0" presId="urn:microsoft.com/office/officeart/2005/8/layout/hierarchy2"/>
    <dgm:cxn modelId="{6902177D-9B8E-465D-9DF8-10E6C0F93AC4}" srcId="{9A55E3D6-7836-48A8-B56C-96141BEC8148}" destId="{100FCB66-F99B-45AB-A399-F2F2F3BD5DDF}" srcOrd="5" destOrd="0" parTransId="{63149BEF-3D07-4A15-A196-16820D37B832}" sibTransId="{D4DD0C40-6E11-42F3-88AC-C13BD676545F}"/>
    <dgm:cxn modelId="{494E444F-C0D4-4235-BEE5-19DEA879508C}" type="presOf" srcId="{802EB448-9D4A-4820-939C-3051841177D4}" destId="{04D346C5-01FF-4444-A7A0-C4205521BE65}" srcOrd="0" destOrd="0" presId="urn:microsoft.com/office/officeart/2005/8/layout/hierarchy2"/>
    <dgm:cxn modelId="{52A89CBD-F3BB-4836-99F3-91CBFF071BC6}" type="presOf" srcId="{288A3778-C0CB-4A96-B113-9EF48ED53183}" destId="{677BEF8E-B75A-4207-B75C-A58405313C1C}" srcOrd="0" destOrd="0" presId="urn:microsoft.com/office/officeart/2005/8/layout/hierarchy2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4EC9090D-6A21-4B39-B993-42C793605DF0}" type="presOf" srcId="{DC65586A-9B92-40C0-8BFE-CD5888088FF1}" destId="{6F65CA74-76C5-4548-81A8-CE5F70D3A6EF}" srcOrd="0" destOrd="0" presId="urn:microsoft.com/office/officeart/2005/8/layout/hierarchy2"/>
    <dgm:cxn modelId="{AC72DB26-1F94-4CF6-865E-2407E0A40C30}" type="presOf" srcId="{AF78AC06-FA62-4010-BB02-E8EDB9D2A0A1}" destId="{EEDB04CE-CE59-4D8C-A706-16B9D42A44F6}" srcOrd="1" destOrd="0" presId="urn:microsoft.com/office/officeart/2005/8/layout/hierarchy2"/>
    <dgm:cxn modelId="{4802B91C-9386-4D1C-BE6E-021C56EAB135}" type="presOf" srcId="{C8980091-D4ED-4869-B5C5-4CDE665A9E0A}" destId="{372B26B5-E04A-45B7-8707-5FABE77A49A9}" srcOrd="1" destOrd="0" presId="urn:microsoft.com/office/officeart/2005/8/layout/hierarchy2"/>
    <dgm:cxn modelId="{0C899A36-A699-4C54-9B51-A88E09179C42}" type="presOf" srcId="{AF78AC06-FA62-4010-BB02-E8EDB9D2A0A1}" destId="{ACD168D8-63AC-46BC-8E4F-CEB04B2F6AED}" srcOrd="0" destOrd="0" presId="urn:microsoft.com/office/officeart/2005/8/layout/hierarchy2"/>
    <dgm:cxn modelId="{97BF4245-FFBC-49F7-85CE-057E11C528FF}" type="presOf" srcId="{87EE8C6D-4643-4EC1-AFB2-43D48F0BB048}" destId="{4FF4D463-5C56-47C2-801A-AE3EC072053E}" srcOrd="0" destOrd="0" presId="urn:microsoft.com/office/officeart/2005/8/layout/hierarchy2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39DA358D-1362-43E7-8B73-C9B0BC110B27}" type="presOf" srcId="{BCFF275A-E9DA-449A-8770-23B057426290}" destId="{11B6E2D8-0A03-4611-9F1B-DAB296EDA15C}" srcOrd="0" destOrd="0" presId="urn:microsoft.com/office/officeart/2005/8/layout/hierarchy2"/>
    <dgm:cxn modelId="{53C99F89-6331-4298-9410-7A976ABF16D9}" type="presOf" srcId="{FBA2B4A0-BECB-402F-95AC-9A02D4E2B609}" destId="{D6D3C369-73BF-484E-9E8C-86F6A6201D0F}" srcOrd="1" destOrd="0" presId="urn:microsoft.com/office/officeart/2005/8/layout/hierarchy2"/>
    <dgm:cxn modelId="{B418890C-53F4-43CB-AC0E-E32A24E12264}" type="presOf" srcId="{841C6E77-F461-45EF-A906-0AF793D65E84}" destId="{933EE1C3-9418-4BB5-8223-FC5737A6F6A8}" srcOrd="1" destOrd="0" presId="urn:microsoft.com/office/officeart/2005/8/layout/hierarchy2"/>
    <dgm:cxn modelId="{990DCBB3-B84D-4368-A61A-423ABE6BBA5B}" type="presOf" srcId="{329DA98C-6586-4BE0-AB51-1D0BDEBDC4A1}" destId="{9FC78266-470C-4C89-963C-B82E522FE349}" srcOrd="0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C6579B73-D998-4CA6-9F08-009EBFF1A952}" type="presOf" srcId="{7B17A5F7-223D-452D-BCD3-79C524224797}" destId="{DA7F5C60-2B3D-436D-96FA-123821B255CE}" srcOrd="0" destOrd="0" presId="urn:microsoft.com/office/officeart/2005/8/layout/hierarchy2"/>
    <dgm:cxn modelId="{229CFBF8-CE4A-4403-A88B-17CF977DA66E}" type="presOf" srcId="{93272420-4AFD-40A3-9371-A5F58093BC38}" destId="{9D06CD96-DF01-4CD7-9F5C-505CFD833302}" srcOrd="0" destOrd="0" presId="urn:microsoft.com/office/officeart/2005/8/layout/hierarchy2"/>
    <dgm:cxn modelId="{9B1E1574-C8C6-4EE7-83B2-23B38B2A01BD}" type="presOf" srcId="{329DA98C-6586-4BE0-AB51-1D0BDEBDC4A1}" destId="{C94CB734-3F60-4813-BE0D-6A2373CBF0FB}" srcOrd="1" destOrd="0" presId="urn:microsoft.com/office/officeart/2005/8/layout/hierarchy2"/>
    <dgm:cxn modelId="{3A6382B4-2715-4AF1-8395-CEC8F1E2CF32}" srcId="{9A55E3D6-7836-48A8-B56C-96141BEC8148}" destId="{93272420-4AFD-40A3-9371-A5F58093BC38}" srcOrd="3" destOrd="0" parTransId="{8960AB01-C4CA-481D-9E77-2C07EA4B72EF}" sibTransId="{C937384A-85E4-4653-81D5-8BF08E8E9E0C}"/>
    <dgm:cxn modelId="{345CAC73-BFF5-49A6-B937-1F7961CF75AD}" srcId="{9A55E3D6-7836-48A8-B56C-96141BEC8148}" destId="{D15B9808-244C-474E-9825-4860E6556DE2}" srcOrd="6" destOrd="0" parTransId="{C8980091-D4ED-4869-B5C5-4CDE665A9E0A}" sibTransId="{707468B1-8286-4F41-AA42-CE0823457FC1}"/>
    <dgm:cxn modelId="{9674FECE-C3E3-440E-A8BF-6C029A028A6B}" type="presOf" srcId="{63149BEF-3D07-4A15-A196-16820D37B832}" destId="{F0EAA6DD-6F91-49D1-A6CD-83478AADA051}" srcOrd="1" destOrd="0" presId="urn:microsoft.com/office/officeart/2005/8/layout/hierarchy2"/>
    <dgm:cxn modelId="{F7ED8A60-69C7-4E16-B938-F467B265C87B}" type="presOf" srcId="{DC65586A-9B92-40C0-8BFE-CD5888088FF1}" destId="{6FDAC32B-9059-4642-BAFD-BA33CE38335C}" srcOrd="1" destOrd="0" presId="urn:microsoft.com/office/officeart/2005/8/layout/hierarchy2"/>
    <dgm:cxn modelId="{89F7E8FF-A488-4CF5-8F08-6C33559163E5}" type="presOf" srcId="{8960AB01-C4CA-481D-9E77-2C07EA4B72EF}" destId="{82FF9FA2-F665-452A-A9BA-6FF1EDE8AF02}" srcOrd="0" destOrd="0" presId="urn:microsoft.com/office/officeart/2005/8/layout/hierarchy2"/>
    <dgm:cxn modelId="{EE4DD63A-2E69-42F8-B37E-98473ED5CA8F}" type="presOf" srcId="{100FCB66-F99B-45AB-A399-F2F2F3BD5DDF}" destId="{8B993CE2-41DB-45C6-B6B1-DDE1F2158B1B}" srcOrd="0" destOrd="0" presId="urn:microsoft.com/office/officeart/2005/8/layout/hierarchy2"/>
    <dgm:cxn modelId="{0AB129B5-CB49-4883-90C6-A25C143BE53B}" type="presOf" srcId="{FBA2B4A0-BECB-402F-95AC-9A02D4E2B609}" destId="{CD2FBED0-4F43-4A23-9B7B-6BBA3F5DD1A7}" srcOrd="0" destOrd="0" presId="urn:microsoft.com/office/officeart/2005/8/layout/hierarchy2"/>
    <dgm:cxn modelId="{796B5B9D-DCE3-4CC4-AA71-0E00A9832153}" srcId="{9A55E3D6-7836-48A8-B56C-96141BEC8148}" destId="{802EB448-9D4A-4820-939C-3051841177D4}" srcOrd="4" destOrd="0" parTransId="{FBA2B4A0-BECB-402F-95AC-9A02D4E2B609}" sibTransId="{6C6ADB76-FE48-4314-BD12-9510AF122CB0}"/>
    <dgm:cxn modelId="{B8265B0B-A8A0-4163-A90D-6F92BCC65DF8}" type="presOf" srcId="{8960AB01-C4CA-481D-9E77-2C07EA4B72EF}" destId="{932C1383-C048-48C4-B2FE-4B7BBF37AC55}" srcOrd="1" destOrd="0" presId="urn:microsoft.com/office/officeart/2005/8/layout/hierarchy2"/>
    <dgm:cxn modelId="{24DA9337-708B-4B5F-B7F9-23A2865A8DA3}" type="presOf" srcId="{6AFFBB97-E491-4175-8032-3F2B95314297}" destId="{A1FB6AD0-74B1-463D-83EE-6312792242A7}" srcOrd="0" destOrd="0" presId="urn:microsoft.com/office/officeart/2005/8/layout/hierarchy2"/>
    <dgm:cxn modelId="{027A8DAE-DFDF-47F6-A0EA-E064B1E5585B}" type="presParOf" srcId="{4FF4D463-5C56-47C2-801A-AE3EC072053E}" destId="{D818E353-3BFF-4E72-B499-B17F27E27E47}" srcOrd="0" destOrd="0" presId="urn:microsoft.com/office/officeart/2005/8/layout/hierarchy2"/>
    <dgm:cxn modelId="{7E69C15A-2ECF-4426-AA0F-42C822FA40D1}" type="presParOf" srcId="{D818E353-3BFF-4E72-B499-B17F27E27E47}" destId="{D6EC0B0C-1599-4DA9-874C-6FBA94FBF8B3}" srcOrd="0" destOrd="0" presId="urn:microsoft.com/office/officeart/2005/8/layout/hierarchy2"/>
    <dgm:cxn modelId="{1B7EB5B9-26EC-42B2-9F09-37912F02B0DF}" type="presParOf" srcId="{D818E353-3BFF-4E72-B499-B17F27E27E47}" destId="{0E5C854C-D619-455A-BBCA-575473A4C784}" srcOrd="1" destOrd="0" presId="urn:microsoft.com/office/officeart/2005/8/layout/hierarchy2"/>
    <dgm:cxn modelId="{FB33B211-F1B6-4BE6-9D94-5A8A3622E7D9}" type="presParOf" srcId="{0E5C854C-D619-455A-BBCA-575473A4C784}" destId="{6F65CA74-76C5-4548-81A8-CE5F70D3A6EF}" srcOrd="0" destOrd="0" presId="urn:microsoft.com/office/officeart/2005/8/layout/hierarchy2"/>
    <dgm:cxn modelId="{A18E755A-9E0A-48AE-BA16-E7FD93DA2526}" type="presParOf" srcId="{6F65CA74-76C5-4548-81A8-CE5F70D3A6EF}" destId="{6FDAC32B-9059-4642-BAFD-BA33CE38335C}" srcOrd="0" destOrd="0" presId="urn:microsoft.com/office/officeart/2005/8/layout/hierarchy2"/>
    <dgm:cxn modelId="{E6645C0B-AEE5-4F68-A99A-343CEE62067D}" type="presParOf" srcId="{0E5C854C-D619-455A-BBCA-575473A4C784}" destId="{5B49F422-0207-4E16-8FE0-AE02C6164202}" srcOrd="1" destOrd="0" presId="urn:microsoft.com/office/officeart/2005/8/layout/hierarchy2"/>
    <dgm:cxn modelId="{A49EB4EC-5400-4D4C-93E2-F21C4D743D24}" type="presParOf" srcId="{5B49F422-0207-4E16-8FE0-AE02C6164202}" destId="{C4D6B5FC-21FE-4411-9C7D-AF7FAF48762D}" srcOrd="0" destOrd="0" presId="urn:microsoft.com/office/officeart/2005/8/layout/hierarchy2"/>
    <dgm:cxn modelId="{A289CBF9-586B-4E73-8814-1B1AA2EFAC82}" type="presParOf" srcId="{5B49F422-0207-4E16-8FE0-AE02C6164202}" destId="{D8303A32-1780-4D87-B717-6DCB80A74CB7}" srcOrd="1" destOrd="0" presId="urn:microsoft.com/office/officeart/2005/8/layout/hierarchy2"/>
    <dgm:cxn modelId="{BAB6154A-CF10-4AAF-9B64-2B4F5FB96922}" type="presParOf" srcId="{D8303A32-1780-4D87-B717-6DCB80A74CB7}" destId="{96D8EE2C-5FAE-4D66-BA9E-06F9EC516651}" srcOrd="0" destOrd="0" presId="urn:microsoft.com/office/officeart/2005/8/layout/hierarchy2"/>
    <dgm:cxn modelId="{572D008C-4202-4FF5-83D1-5E6B6458C8AD}" type="presParOf" srcId="{96D8EE2C-5FAE-4D66-BA9E-06F9EC516651}" destId="{CA622FF3-8229-41CB-8817-D60DA6F5ADB4}" srcOrd="0" destOrd="0" presId="urn:microsoft.com/office/officeart/2005/8/layout/hierarchy2"/>
    <dgm:cxn modelId="{4965542F-5850-4AE0-9D95-776E48BC0DA9}" type="presParOf" srcId="{D8303A32-1780-4D87-B717-6DCB80A74CB7}" destId="{2DBB469A-B180-418B-BFA1-B5C54C27E93A}" srcOrd="1" destOrd="0" presId="urn:microsoft.com/office/officeart/2005/8/layout/hierarchy2"/>
    <dgm:cxn modelId="{48506703-C24F-440B-827C-15DCD2FCB760}" type="presParOf" srcId="{2DBB469A-B180-418B-BFA1-B5C54C27E93A}" destId="{B63E864C-E7CE-4555-BF83-ECDF3BF66418}" srcOrd="0" destOrd="0" presId="urn:microsoft.com/office/officeart/2005/8/layout/hierarchy2"/>
    <dgm:cxn modelId="{2FF89BE0-2D84-4CD2-9FFF-38DF9EFC3DEE}" type="presParOf" srcId="{2DBB469A-B180-418B-BFA1-B5C54C27E93A}" destId="{A19BC975-C13C-40F1-BD40-1923EB90D2AC}" srcOrd="1" destOrd="0" presId="urn:microsoft.com/office/officeart/2005/8/layout/hierarchy2"/>
    <dgm:cxn modelId="{0B247835-0721-4298-BCA6-47BDA5549A26}" type="presParOf" srcId="{A19BC975-C13C-40F1-BD40-1923EB90D2AC}" destId="{A1FB6AD0-74B1-463D-83EE-6312792242A7}" srcOrd="0" destOrd="0" presId="urn:microsoft.com/office/officeart/2005/8/layout/hierarchy2"/>
    <dgm:cxn modelId="{194B63E1-ED6D-4A20-BE2D-121FDCA7D648}" type="presParOf" srcId="{A1FB6AD0-74B1-463D-83EE-6312792242A7}" destId="{0E9E211C-3E36-490A-8EFB-2874C026F3C4}" srcOrd="0" destOrd="0" presId="urn:microsoft.com/office/officeart/2005/8/layout/hierarchy2"/>
    <dgm:cxn modelId="{C1F4E28A-A085-4224-BDAF-A3D8E53CFD49}" type="presParOf" srcId="{A19BC975-C13C-40F1-BD40-1923EB90D2AC}" destId="{85B05A62-4F94-48CF-BFE3-0FB98FBAD28F}" srcOrd="1" destOrd="0" presId="urn:microsoft.com/office/officeart/2005/8/layout/hierarchy2"/>
    <dgm:cxn modelId="{3C68FB82-699E-4308-BFDF-8115676CEDA1}" type="presParOf" srcId="{85B05A62-4F94-48CF-BFE3-0FB98FBAD28F}" destId="{677BEF8E-B75A-4207-B75C-A58405313C1C}" srcOrd="0" destOrd="0" presId="urn:microsoft.com/office/officeart/2005/8/layout/hierarchy2"/>
    <dgm:cxn modelId="{B6307094-D359-4D3A-A04F-C7DCB40C4156}" type="presParOf" srcId="{85B05A62-4F94-48CF-BFE3-0FB98FBAD28F}" destId="{07A27AD2-DD9C-4346-BFF0-54CB75E5DBA0}" srcOrd="1" destOrd="0" presId="urn:microsoft.com/office/officeart/2005/8/layout/hierarchy2"/>
    <dgm:cxn modelId="{565208EF-9011-403D-92BB-260F5A6C625A}" type="presParOf" srcId="{A19BC975-C13C-40F1-BD40-1923EB90D2AC}" destId="{ACD168D8-63AC-46BC-8E4F-CEB04B2F6AED}" srcOrd="2" destOrd="0" presId="urn:microsoft.com/office/officeart/2005/8/layout/hierarchy2"/>
    <dgm:cxn modelId="{1D7C0E24-4C29-4580-882F-6B7722491E25}" type="presParOf" srcId="{ACD168D8-63AC-46BC-8E4F-CEB04B2F6AED}" destId="{EEDB04CE-CE59-4D8C-A706-16B9D42A44F6}" srcOrd="0" destOrd="0" presId="urn:microsoft.com/office/officeart/2005/8/layout/hierarchy2"/>
    <dgm:cxn modelId="{13C47DFF-ACDF-4D13-B792-55DB69F272E9}" type="presParOf" srcId="{A19BC975-C13C-40F1-BD40-1923EB90D2AC}" destId="{3AAE7CEB-A872-4ABC-AA36-5B7B4B026645}" srcOrd="3" destOrd="0" presId="urn:microsoft.com/office/officeart/2005/8/layout/hierarchy2"/>
    <dgm:cxn modelId="{BA131A6D-06B6-48C0-BCF8-AD784ADE30B7}" type="presParOf" srcId="{3AAE7CEB-A872-4ABC-AA36-5B7B4B026645}" destId="{11B6E2D8-0A03-4611-9F1B-DAB296EDA15C}" srcOrd="0" destOrd="0" presId="urn:microsoft.com/office/officeart/2005/8/layout/hierarchy2"/>
    <dgm:cxn modelId="{45B0397E-0011-46FA-8A6F-F0C1905ADF2E}" type="presParOf" srcId="{3AAE7CEB-A872-4ABC-AA36-5B7B4B026645}" destId="{9BB4E212-C074-4226-9A4D-9A7BF8924F8C}" srcOrd="1" destOrd="0" presId="urn:microsoft.com/office/officeart/2005/8/layout/hierarchy2"/>
    <dgm:cxn modelId="{82341621-686E-4890-AC04-BB0D00CE54CC}" type="presParOf" srcId="{A19BC975-C13C-40F1-BD40-1923EB90D2AC}" destId="{C807DF03-6B8A-49D6-879B-F0688470135E}" srcOrd="4" destOrd="0" presId="urn:microsoft.com/office/officeart/2005/8/layout/hierarchy2"/>
    <dgm:cxn modelId="{B4138551-E051-4DD4-83FB-B7D73F0A66F2}" type="presParOf" srcId="{C807DF03-6B8A-49D6-879B-F0688470135E}" destId="{933EE1C3-9418-4BB5-8223-FC5737A6F6A8}" srcOrd="0" destOrd="0" presId="urn:microsoft.com/office/officeart/2005/8/layout/hierarchy2"/>
    <dgm:cxn modelId="{1425100B-D76D-4492-848B-622F91B7D19A}" type="presParOf" srcId="{A19BC975-C13C-40F1-BD40-1923EB90D2AC}" destId="{BBE3BBD8-1A35-418A-A387-1FF8601510C9}" srcOrd="5" destOrd="0" presId="urn:microsoft.com/office/officeart/2005/8/layout/hierarchy2"/>
    <dgm:cxn modelId="{6A68FD7F-D558-484B-83BB-CD9749936686}" type="presParOf" srcId="{BBE3BBD8-1A35-418A-A387-1FF8601510C9}" destId="{DA7F5C60-2B3D-436D-96FA-123821B255CE}" srcOrd="0" destOrd="0" presId="urn:microsoft.com/office/officeart/2005/8/layout/hierarchy2"/>
    <dgm:cxn modelId="{EC0B77C0-6A85-4A67-A747-C9BCD8ED5E34}" type="presParOf" srcId="{BBE3BBD8-1A35-418A-A387-1FF8601510C9}" destId="{5D070F41-7167-4CD2-AB00-FD626E481E18}" srcOrd="1" destOrd="0" presId="urn:microsoft.com/office/officeart/2005/8/layout/hierarchy2"/>
    <dgm:cxn modelId="{7CE7E5E7-BEEF-47F2-BD7C-B6BAADE6A5E1}" type="presParOf" srcId="{A19BC975-C13C-40F1-BD40-1923EB90D2AC}" destId="{82FF9FA2-F665-452A-A9BA-6FF1EDE8AF02}" srcOrd="6" destOrd="0" presId="urn:microsoft.com/office/officeart/2005/8/layout/hierarchy2"/>
    <dgm:cxn modelId="{DD83D6B7-E388-499E-B4C8-0873117A350B}" type="presParOf" srcId="{82FF9FA2-F665-452A-A9BA-6FF1EDE8AF02}" destId="{932C1383-C048-48C4-B2FE-4B7BBF37AC55}" srcOrd="0" destOrd="0" presId="urn:microsoft.com/office/officeart/2005/8/layout/hierarchy2"/>
    <dgm:cxn modelId="{DE168301-9858-4D06-98E3-39604CD9E095}" type="presParOf" srcId="{A19BC975-C13C-40F1-BD40-1923EB90D2AC}" destId="{9D4A1BAD-A008-4035-AF19-B7F88B93C46D}" srcOrd="7" destOrd="0" presId="urn:microsoft.com/office/officeart/2005/8/layout/hierarchy2"/>
    <dgm:cxn modelId="{FB9C3BDD-7490-4504-BCB3-F62FEE86211C}" type="presParOf" srcId="{9D4A1BAD-A008-4035-AF19-B7F88B93C46D}" destId="{9D06CD96-DF01-4CD7-9F5C-505CFD833302}" srcOrd="0" destOrd="0" presId="urn:microsoft.com/office/officeart/2005/8/layout/hierarchy2"/>
    <dgm:cxn modelId="{98D051B9-DB25-471F-BE32-81A0633ABA7B}" type="presParOf" srcId="{9D4A1BAD-A008-4035-AF19-B7F88B93C46D}" destId="{4153CC18-5F82-4484-95D7-4690D5990298}" srcOrd="1" destOrd="0" presId="urn:microsoft.com/office/officeart/2005/8/layout/hierarchy2"/>
    <dgm:cxn modelId="{A32DB838-6A59-4C85-99AB-56ECD6A00391}" type="presParOf" srcId="{A19BC975-C13C-40F1-BD40-1923EB90D2AC}" destId="{CD2FBED0-4F43-4A23-9B7B-6BBA3F5DD1A7}" srcOrd="8" destOrd="0" presId="urn:microsoft.com/office/officeart/2005/8/layout/hierarchy2"/>
    <dgm:cxn modelId="{7F95A416-31BE-4D6B-9C88-D76AA1F7D5C6}" type="presParOf" srcId="{CD2FBED0-4F43-4A23-9B7B-6BBA3F5DD1A7}" destId="{D6D3C369-73BF-484E-9E8C-86F6A6201D0F}" srcOrd="0" destOrd="0" presId="urn:microsoft.com/office/officeart/2005/8/layout/hierarchy2"/>
    <dgm:cxn modelId="{E8BF1156-EF76-44B1-9341-F56691590DFB}" type="presParOf" srcId="{A19BC975-C13C-40F1-BD40-1923EB90D2AC}" destId="{A0C5058D-C56C-4C0C-B364-7877FA6D5833}" srcOrd="9" destOrd="0" presId="urn:microsoft.com/office/officeart/2005/8/layout/hierarchy2"/>
    <dgm:cxn modelId="{400E6B63-9F5E-4FEE-93D1-A45161D31E22}" type="presParOf" srcId="{A0C5058D-C56C-4C0C-B364-7877FA6D5833}" destId="{04D346C5-01FF-4444-A7A0-C4205521BE65}" srcOrd="0" destOrd="0" presId="urn:microsoft.com/office/officeart/2005/8/layout/hierarchy2"/>
    <dgm:cxn modelId="{2D25C0A3-31B5-42C9-BE16-4546BE417572}" type="presParOf" srcId="{A0C5058D-C56C-4C0C-B364-7877FA6D5833}" destId="{86DFB9F9-0198-4F0D-AD44-38FECEFB773F}" srcOrd="1" destOrd="0" presId="urn:microsoft.com/office/officeart/2005/8/layout/hierarchy2"/>
    <dgm:cxn modelId="{10183E87-83CB-4E53-938D-9FDC872E10C6}" type="presParOf" srcId="{A19BC975-C13C-40F1-BD40-1923EB90D2AC}" destId="{F3CE871E-B35E-4461-B290-123DD37E7D4D}" srcOrd="10" destOrd="0" presId="urn:microsoft.com/office/officeart/2005/8/layout/hierarchy2"/>
    <dgm:cxn modelId="{7C72288B-95D0-400B-91B3-42F631278C9B}" type="presParOf" srcId="{F3CE871E-B35E-4461-B290-123DD37E7D4D}" destId="{F0EAA6DD-6F91-49D1-A6CD-83478AADA051}" srcOrd="0" destOrd="0" presId="urn:microsoft.com/office/officeart/2005/8/layout/hierarchy2"/>
    <dgm:cxn modelId="{0ED99135-7BBB-4F4B-83DF-AE7E52014928}" type="presParOf" srcId="{A19BC975-C13C-40F1-BD40-1923EB90D2AC}" destId="{3B80BE59-7015-4BA4-8A6C-E649A7289D09}" srcOrd="11" destOrd="0" presId="urn:microsoft.com/office/officeart/2005/8/layout/hierarchy2"/>
    <dgm:cxn modelId="{1ABFD82E-4CDB-41C0-AABB-12B147212DBF}" type="presParOf" srcId="{3B80BE59-7015-4BA4-8A6C-E649A7289D09}" destId="{8B993CE2-41DB-45C6-B6B1-DDE1F2158B1B}" srcOrd="0" destOrd="0" presId="urn:microsoft.com/office/officeart/2005/8/layout/hierarchy2"/>
    <dgm:cxn modelId="{A3CEB5D1-79F3-40B5-A2A0-612F57DAEB7A}" type="presParOf" srcId="{3B80BE59-7015-4BA4-8A6C-E649A7289D09}" destId="{A500C1CC-8D32-464A-80A4-084CC03F2DAC}" srcOrd="1" destOrd="0" presId="urn:microsoft.com/office/officeart/2005/8/layout/hierarchy2"/>
    <dgm:cxn modelId="{1B541319-16FB-44D6-8382-DD85D97DCD68}" type="presParOf" srcId="{A19BC975-C13C-40F1-BD40-1923EB90D2AC}" destId="{2D86C80B-747A-4F4E-830A-D0E492BC47F5}" srcOrd="12" destOrd="0" presId="urn:microsoft.com/office/officeart/2005/8/layout/hierarchy2"/>
    <dgm:cxn modelId="{051B3366-84E1-477A-84F8-BC1AEEA36040}" type="presParOf" srcId="{2D86C80B-747A-4F4E-830A-D0E492BC47F5}" destId="{372B26B5-E04A-45B7-8707-5FABE77A49A9}" srcOrd="0" destOrd="0" presId="urn:microsoft.com/office/officeart/2005/8/layout/hierarchy2"/>
    <dgm:cxn modelId="{2F8D8375-D65D-47BB-912B-808F6F019482}" type="presParOf" srcId="{A19BC975-C13C-40F1-BD40-1923EB90D2AC}" destId="{4EEC8238-AA6D-48ED-A50F-B8FE4B676430}" srcOrd="13" destOrd="0" presId="urn:microsoft.com/office/officeart/2005/8/layout/hierarchy2"/>
    <dgm:cxn modelId="{7258F0DB-E6B4-46B0-905D-AD40A1180EF2}" type="presParOf" srcId="{4EEC8238-AA6D-48ED-A50F-B8FE4B676430}" destId="{16DCF74A-043A-4059-BA15-767E0E0CAEC4}" srcOrd="0" destOrd="0" presId="urn:microsoft.com/office/officeart/2005/8/layout/hierarchy2"/>
    <dgm:cxn modelId="{B22D9CD0-10C0-4595-A94A-A8B677E3AB38}" type="presParOf" srcId="{4EEC8238-AA6D-48ED-A50F-B8FE4B676430}" destId="{96F46AC6-6217-420D-A8D2-D0FF74CBDC0C}" srcOrd="1" destOrd="0" presId="urn:microsoft.com/office/officeart/2005/8/layout/hierarchy2"/>
    <dgm:cxn modelId="{745F48CD-C2CD-4195-8A03-486342A1904B}" type="presParOf" srcId="{D8303A32-1780-4D87-B717-6DCB80A74CB7}" destId="{9FC78266-470C-4C89-963C-B82E522FE349}" srcOrd="2" destOrd="0" presId="urn:microsoft.com/office/officeart/2005/8/layout/hierarchy2"/>
    <dgm:cxn modelId="{AA32A02B-4568-461C-AA4F-D0C143C191D8}" type="presParOf" srcId="{9FC78266-470C-4C89-963C-B82E522FE349}" destId="{C94CB734-3F60-4813-BE0D-6A2373CBF0FB}" srcOrd="0" destOrd="0" presId="urn:microsoft.com/office/officeart/2005/8/layout/hierarchy2"/>
    <dgm:cxn modelId="{3F6F451E-4529-4CC7-8787-C269B0467C0E}" type="presParOf" srcId="{D8303A32-1780-4D87-B717-6DCB80A74CB7}" destId="{01A15F10-5BAE-4525-A94A-24EB92958542}" srcOrd="3" destOrd="0" presId="urn:microsoft.com/office/officeart/2005/8/layout/hierarchy2"/>
    <dgm:cxn modelId="{402E8EEA-4B1B-4E92-A872-F565C42E95F2}" type="presParOf" srcId="{01A15F10-5BAE-4525-A94A-24EB92958542}" destId="{427C4B16-7527-4090-97B8-5E1FCFA72225}" srcOrd="0" destOrd="0" presId="urn:microsoft.com/office/officeart/2005/8/layout/hierarchy2"/>
    <dgm:cxn modelId="{78FA7B58-E28D-4C4D-82D9-0523A3C13824}" type="presParOf" srcId="{01A15F10-5BAE-4525-A94A-24EB92958542}" destId="{A2D6FE54-3839-41BD-9DF3-83927780CAC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BB5FE-D37B-4E48-AA4A-A49A039BCC69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6018E-0DDF-417A-8734-9C6B426D8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450000">
              <a:lnSpc>
                <a:spcPct val="80000"/>
              </a:lnSpc>
              <a:defRPr/>
            </a:pPr>
            <a:endParaRPr lang="ru-RU" altLang="ru-RU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9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323" indent="-288114" defTabSz="9359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7229" indent="-230810" defTabSz="9359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8847" indent="-230810" defTabSz="9359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2056" indent="-230810" defTabSz="9359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0491" indent="-230810" defTabSz="9359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98925" indent="-230810" defTabSz="9359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57360" indent="-230810" defTabSz="9359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15794" indent="-230810" defTabSz="9359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4403F72E-041C-4CBD-9A7A-3AF3CE96392C}" type="slidenum">
              <a:rPr lang="ru-RU" altLang="ru-RU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  <a:defRPr/>
              </a:pPr>
              <a:t>16</a:t>
            </a:fld>
            <a:endParaRPr lang="ru-RU" altLang="ru-RU" dirty="0" smtClean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49263" algn="just" eaLnBrk="1" hangingPunct="1">
              <a:spcBef>
                <a:spcPct val="0"/>
              </a:spcBef>
            </a:pPr>
            <a:endParaRPr lang="ru-RU" alt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eaLnBrk="1" hangingPunct="1">
              <a:spcBef>
                <a:spcPct val="0"/>
              </a:spcBef>
            </a:pPr>
            <a:endParaRPr lang="ru-RU" altLang="ru-RU" dirty="0" smtClean="0">
              <a:solidFill>
                <a:srgbClr val="000000"/>
              </a:solidFill>
              <a:latin typeface="Arial" charset="0"/>
            </a:endParaRPr>
          </a:p>
          <a:p>
            <a:pPr indent="449263" eaLnBrk="1" hangingPunct="1">
              <a:spcBef>
                <a:spcPct val="0"/>
              </a:spcBef>
            </a:pPr>
            <a:endParaRPr lang="ru-RU" alt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6018E-0DDF-417A-8734-9C6B426D8FDB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6018E-0DDF-417A-8734-9C6B426D8FDB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6018E-0DDF-417A-8734-9C6B426D8FDB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admpal@bk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150" y="188913"/>
            <a:ext cx="6623050" cy="14398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Пальское сельское поселение                                                 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Осинского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муниципального  района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7416824" cy="1728192"/>
          </a:xfrm>
        </p:spPr>
        <p:txBody>
          <a:bodyPr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 Antiqua" pitchFamily="18" charset="0"/>
                <a:cs typeface="Andalus" pitchFamily="18" charset="-78"/>
              </a:rPr>
              <a:t>БЮДЖЕТ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 Antiqua" pitchFamily="18" charset="0"/>
                <a:cs typeface="Andalus" pitchFamily="18" charset="-78"/>
              </a:rPr>
              <a:t>ДЛЯ ГРАЖДАН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 Antiqua" pitchFamily="18" charset="0"/>
                <a:cs typeface="Andalus" pitchFamily="18" charset="-78"/>
              </a:rPr>
              <a:t> на 2018 – 2020 годы</a:t>
            </a:r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ok Antiqua" pitchFamily="18" charset="0"/>
              <a:cs typeface="Andalus" pitchFamily="18" charset="-78"/>
            </a:endParaRPr>
          </a:p>
        </p:txBody>
      </p:sp>
      <p:pic>
        <p:nvPicPr>
          <p:cNvPr id="6148" name="Picture 2" descr="C:\Users\1\Desktop\pa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0"/>
            <a:ext cx="12573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основные понятия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500063" y="1412875"/>
          <a:ext cx="8229600" cy="489811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87990"/>
                <a:gridCol w="792088"/>
                <a:gridCol w="792088"/>
                <a:gridCol w="792088"/>
                <a:gridCol w="792088"/>
                <a:gridCol w="773258"/>
              </a:tblGrid>
              <a:tr h="566837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buFont typeface="Wingdings 2" pitchFamily="18" charset="2"/>
                        <a:buNone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</a:rPr>
                        <a:t>Основные доходные источники бюджетов  муниципальных образований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отчисления в бюджет 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Пальского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251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год,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год,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год,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год,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год,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726"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Федеральные налоги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9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Налог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доходы физических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9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 Акцизы на нефтепродукты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0,0173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0,0167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0,0167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0,0167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0,0167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9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Государственная пошлина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939"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Региональные налоги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9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Транспортный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893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Местные налоги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664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1. Налог на имущество физических лиц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421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 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5678"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</a:rPr>
                        <a:t>Доходы от использования имущества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51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</a:rPr>
                        <a:t>1. Доходы от аренды имущества, доходы от продажи имущества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20579" name="Picture 2" descr="C:\Users\1\Desktop\pa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1\Desktop\pa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0"/>
            <a:ext cx="12573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1560" y="2492896"/>
            <a:ext cx="7776864" cy="144655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 Antiqua" pitchFamily="18" charset="0"/>
                <a:cs typeface="Andalus" pitchFamily="18" charset="-78"/>
              </a:rPr>
              <a:t>Доходы </a:t>
            </a:r>
            <a:r>
              <a:rPr lang="ru-RU" sz="4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 Antiqua" pitchFamily="18" charset="0"/>
                <a:cs typeface="Andalus" pitchFamily="18" charset="-78"/>
              </a:rPr>
              <a:t>Пальского</a:t>
            </a: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 Antiqua" pitchFamily="18" charset="0"/>
                <a:cs typeface="Andalus" pitchFamily="18" charset="-78"/>
              </a:rPr>
              <a:t> сельского поселения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67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Динамика поступления       доходов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500" y="1919288"/>
          <a:ext cx="7300906" cy="176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928694"/>
                <a:gridCol w="928694"/>
                <a:gridCol w="857256"/>
                <a:gridCol w="871486"/>
              </a:tblGrid>
              <a:tr h="509374"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 (факт)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246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 (тыс. руб.)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2693,9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3034,5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3185,0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3258,8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246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(тыс. руб.)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145,4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246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(тыс. руб.)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4522,3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5963,8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6234,7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3726,6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246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 (тыс. руб.)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7361,6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9111,5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9532,9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7098,9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72" name="Picture 2" descr="C:\Users\1\Desktop\pa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1\Desktop\pa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0"/>
            <a:ext cx="12573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1560" y="2492896"/>
            <a:ext cx="7776864" cy="144655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 Antiqua" pitchFamily="18" charset="0"/>
                <a:cs typeface="Andalus" pitchFamily="18" charset="-78"/>
              </a:rPr>
              <a:t>расходы </a:t>
            </a:r>
            <a:r>
              <a:rPr lang="ru-RU" sz="4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 Antiqua" pitchFamily="18" charset="0"/>
                <a:cs typeface="Andalus" pitchFamily="18" charset="-78"/>
              </a:rPr>
              <a:t>Пальского</a:t>
            </a: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 Antiqua" pitchFamily="18" charset="0"/>
                <a:cs typeface="Andalus" pitchFamily="18" charset="-78"/>
              </a:rPr>
              <a:t> сельского поселения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Расходы бюджета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 rtlCol="0">
            <a:normAutofit fontScale="2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857375" y="1357313"/>
            <a:ext cx="6929438" cy="1000125"/>
          </a:xfrm>
          <a:prstGeom prst="flowChartAlternateProcess">
            <a:avLst/>
          </a:prstGeom>
          <a:gradFill flip="none" rotWithShape="1">
            <a:gsLst>
              <a:gs pos="0">
                <a:srgbClr val="D96DD4">
                  <a:tint val="66000"/>
                  <a:satMod val="160000"/>
                </a:srgbClr>
              </a:gs>
              <a:gs pos="50000">
                <a:srgbClr val="D96DD4">
                  <a:tint val="44500"/>
                  <a:satMod val="160000"/>
                </a:srgbClr>
              </a:gs>
              <a:gs pos="100000">
                <a:srgbClr val="D96DD4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D96DD4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030A0"/>
                </a:solidFill>
              </a:rPr>
              <a:t>Бюджет </a:t>
            </a:r>
            <a:r>
              <a:rPr lang="ru-RU" sz="2400" b="1" dirty="0" err="1">
                <a:solidFill>
                  <a:srgbClr val="7030A0"/>
                </a:solidFill>
              </a:rPr>
              <a:t>Пальского</a:t>
            </a:r>
            <a:r>
              <a:rPr lang="ru-RU" sz="2400" b="1" dirty="0">
                <a:solidFill>
                  <a:srgbClr val="7030A0"/>
                </a:solidFill>
              </a:rPr>
              <a:t> сельского поселения  формируется в «программном» формате с  2014 года 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 rot="10800000" flipH="1" flipV="1">
            <a:off x="3214678" y="2564904"/>
            <a:ext cx="2786081" cy="1008112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Расходы бюджета распределены по:</a:t>
            </a:r>
          </a:p>
        </p:txBody>
      </p:sp>
      <p:sp>
        <p:nvSpPr>
          <p:cNvPr id="7" name="Овал 6"/>
          <p:cNvSpPr/>
          <p:nvPr/>
        </p:nvSpPr>
        <p:spPr>
          <a:xfrm>
            <a:off x="827584" y="3717032"/>
            <a:ext cx="3384376" cy="158417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8 разделам бюджетной классификации</a:t>
            </a:r>
          </a:p>
        </p:txBody>
      </p:sp>
      <p:sp>
        <p:nvSpPr>
          <p:cNvPr id="9" name="Овал 8"/>
          <p:cNvSpPr/>
          <p:nvPr/>
        </p:nvSpPr>
        <p:spPr>
          <a:xfrm>
            <a:off x="5004048" y="3789040"/>
            <a:ext cx="3312368" cy="151216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FF"/>
                </a:solidFill>
              </a:rPr>
              <a:t>7 муниципальным программам и не программным мероприятиям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42910" y="5661248"/>
            <a:ext cx="8143932" cy="936104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1008B8"/>
                </a:solidFill>
                <a:latin typeface="Times New Roman" pitchFamily="18" charset="0"/>
                <a:cs typeface="Times New Roman" pitchFamily="18" charset="0"/>
              </a:rPr>
              <a:t>Программный принцип формирования бюджета направлен на повышение эффективности расходования бюджетных средств.</a:t>
            </a:r>
            <a:endParaRPr lang="ru-RU" dirty="0">
              <a:solidFill>
                <a:srgbClr val="1008B8"/>
              </a:solidFill>
            </a:endParaRPr>
          </a:p>
        </p:txBody>
      </p:sp>
      <p:pic>
        <p:nvPicPr>
          <p:cNvPr id="27665" name="Picture 2" descr="C:\Users\1\Desktop\pa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0"/>
            <a:ext cx="8651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188640"/>
            <a:ext cx="8712968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Структура расходов по программному принципу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79512" y="908720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4"/>
          <p:cNvSpPr>
            <a:spLocks noGrp="1"/>
          </p:cNvSpPr>
          <p:nvPr>
            <p:ph type="title"/>
          </p:nvPr>
        </p:nvSpPr>
        <p:spPr>
          <a:xfrm>
            <a:off x="474634" y="93639"/>
            <a:ext cx="8561862" cy="368301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  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3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4005894"/>
              </p:ext>
            </p:extLst>
          </p:nvPr>
        </p:nvGraphicFramePr>
        <p:xfrm>
          <a:off x="107504" y="764705"/>
          <a:ext cx="8784976" cy="5947088"/>
        </p:xfrm>
        <a:graphic>
          <a:graphicData uri="http://schemas.openxmlformats.org/drawingml/2006/table">
            <a:tbl>
              <a:tblPr/>
              <a:tblGrid>
                <a:gridCol w="3150754"/>
                <a:gridCol w="1432429"/>
                <a:gridCol w="1432429"/>
                <a:gridCol w="1432429"/>
                <a:gridCol w="1336935"/>
              </a:tblGrid>
              <a:tr h="35236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отрасли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2017 год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7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2191,8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2278,8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2367,7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2377,7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9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72,7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79,1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80,0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82,9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361,8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289,0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287,8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289,4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1751,4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1038,6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1147,7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1179,5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6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ts val="21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219,6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2272,6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2538,9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21,3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ts val="21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3002,8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2692,6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2366,6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2332,0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8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ts val="21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Здравоохранение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119,6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119,6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119,6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ts val="21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266,1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341,2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341,2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341,2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647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ts val="21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Условно утвержденные расходы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283,4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355,0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2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ts val="21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ВСЕГО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7866,3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9111,5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9532,9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7098,6</a:t>
                      </a:r>
                    </a:p>
                  </a:txBody>
                  <a:tcPr marL="91428" marR="91428" marT="45691" marB="456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8366602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Муниципальная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программа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 1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         «Развитие муниципальной службы в администрации </a:t>
            </a:r>
            <a:r>
              <a:rPr lang="ru-RU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Пальского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сельского поселения»,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тыс. руб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ru-RU" altLang="ru-RU" sz="2000" b="1" dirty="0" smtClean="0">
              <a:latin typeface="Times New Roman" pitchFamily="18" charset="0"/>
            </a:endParaRPr>
          </a:p>
        </p:txBody>
      </p:sp>
      <p:sp>
        <p:nvSpPr>
          <p:cNvPr id="25603" name="Номер слайда 1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E37BB3-1C77-4D88-89DA-4C66586A30FB}" type="slidenum">
              <a:rPr lang="ru-RU" altLang="ru-RU" smtClean="0">
                <a:solidFill>
                  <a:srgbClr val="045C75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altLang="ru-RU" smtClean="0">
              <a:solidFill>
                <a:srgbClr val="045C75"/>
              </a:solidFill>
              <a:latin typeface="Arial" charset="0"/>
            </a:endParaRPr>
          </a:p>
        </p:txBody>
      </p:sp>
      <p:pic>
        <p:nvPicPr>
          <p:cNvPr id="3077" name="Picture 2" descr="C:\Users\1\Desktop\pal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1008112"/>
                <a:gridCol w="1152128"/>
                <a:gridCol w="1224136"/>
                <a:gridCol w="10184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 г., тыс.руб.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2018г., тыс.руб.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2019г. , тыс.руб.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2020г. , тыс.руб.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главы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455,9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ФОТ</a:t>
                      </a:r>
                      <a:r>
                        <a:rPr lang="ru-RU" baseline="0" dirty="0" smtClean="0"/>
                        <a:t> специалистов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1374,6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1455,7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1455,7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</a:t>
                      </a:r>
                      <a:r>
                        <a:rPr lang="ru-RU" baseline="0" dirty="0" smtClean="0"/>
                        <a:t> передаваемые в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 закупки, товаров работ услуг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458,9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Муниципальные пенсии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262,7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Членский взнос</a:t>
                      </a:r>
                      <a:r>
                        <a:rPr lang="ru-RU" baseline="0" dirty="0" smtClean="0"/>
                        <a:t> в Совет МО, уплата налога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2338,5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2534,3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2623,2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2633,2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101845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827584" y="1600201"/>
            <a:ext cx="7859216" cy="211683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ym typeface="Wingdings"/>
              </a:rPr>
              <a:t></a:t>
            </a:r>
            <a:r>
              <a:rPr lang="ru-RU" b="1" dirty="0" smtClean="0">
                <a:sym typeface="Wingdings"/>
              </a:rPr>
              <a:t>Резервный фонд </a:t>
            </a:r>
            <a:r>
              <a:rPr lang="ru-RU" dirty="0" smtClean="0">
                <a:sym typeface="Wingdings"/>
              </a:rPr>
              <a:t>поселения формируется на основании ст.13 Положения о бюджетном процессе в Пальском сельском поселении и в 2018 году составляет 0,0 тыс.руб.</a:t>
            </a:r>
          </a:p>
          <a:p>
            <a:pPr algn="just"/>
            <a:r>
              <a:rPr lang="ru-RU" dirty="0" smtClean="0">
                <a:sym typeface="Wingdings"/>
              </a:rPr>
              <a:t> Расходуется – на основании </a:t>
            </a:r>
            <a:r>
              <a:rPr lang="ru-RU" dirty="0" smtClean="0"/>
              <a:t>Положения о порядке</a:t>
            </a:r>
          </a:p>
          <a:p>
            <a:pPr algn="just"/>
            <a:r>
              <a:rPr lang="ru-RU" dirty="0" smtClean="0"/>
              <a:t>использования бюджетных ассигнований резервного фонда администрации Пальского сельского поселения</a:t>
            </a:r>
          </a:p>
          <a:p>
            <a:endParaRPr lang="ru-RU" dirty="0"/>
          </a:p>
        </p:txBody>
      </p:sp>
      <p:pic>
        <p:nvPicPr>
          <p:cNvPr id="8" name="Picture 2" descr="C:\Users\1\Desktop\pal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55576" y="3933056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ym typeface="Wingdings"/>
              </a:rPr>
              <a:t>Расходы по </a:t>
            </a:r>
            <a:r>
              <a:rPr lang="ru-RU" b="1" dirty="0" smtClean="0">
                <a:sym typeface="Wingdings"/>
              </a:rPr>
              <a:t>содержанию добровольной пожарной команды </a:t>
            </a:r>
            <a:r>
              <a:rPr lang="ru-RU" dirty="0" smtClean="0">
                <a:sym typeface="Wingdings"/>
              </a:rPr>
              <a:t>формируются на основании Порядка </a:t>
            </a:r>
            <a:r>
              <a:rPr lang="ru-RU" b="1" dirty="0" smtClean="0"/>
              <a:t> </a:t>
            </a:r>
            <a:r>
              <a:rPr lang="ru-RU" dirty="0" smtClean="0"/>
              <a:t>предоставления субсидии некоммерческим организациям и включают в себя расходы по материальному стимулированию добровольных пожарных, содержание пожарного автомобиля, коммунальные платежи. В 2018 году запланированы расходы в сумме 289,0 тыс.руб.; в 2019 г. – 287,8 тыс.руб., в 2020 г. – 289,4 тыс.руб.</a:t>
            </a:r>
          </a:p>
          <a:p>
            <a:endParaRPr lang="ru-RU" dirty="0"/>
          </a:p>
        </p:txBody>
      </p:sp>
      <p:sp>
        <p:nvSpPr>
          <p:cNvPr id="17" name="Заголовок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№ 2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«Обеспечение безопасности жизнедеятельности населения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Пальского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сельского поселения» тыс.руб.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1988840"/>
            <a:ext cx="8291264" cy="4680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+mj-lt"/>
                <a:cs typeface="Times New Roman" pitchFamily="18" charset="0"/>
              </a:rPr>
              <a:t>     </a:t>
            </a:r>
            <a:endParaRPr lang="ru-RU" sz="2000" dirty="0" smtClean="0">
              <a:latin typeface="+mj-lt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+mj-lt"/>
                <a:cs typeface="Times New Roman" pitchFamily="18" charset="0"/>
                <a:sym typeface="Wingdings"/>
              </a:rPr>
              <a:t></a:t>
            </a:r>
            <a:r>
              <a:rPr lang="ru-RU" sz="2400" dirty="0" smtClean="0">
                <a:latin typeface="+mj-lt"/>
                <a:cs typeface="Times New Roman" pitchFamily="18" charset="0"/>
              </a:rPr>
              <a:t>Подпрограмма «Эффективное управление  земельными ресурсами»</a:t>
            </a:r>
          </a:p>
          <a:p>
            <a:pPr algn="just">
              <a:buNone/>
            </a:pPr>
            <a:r>
              <a:rPr lang="ru-RU" sz="2400" i="1" dirty="0" smtClean="0">
                <a:latin typeface="+mj-lt"/>
                <a:cs typeface="Times New Roman" pitchFamily="18" charset="0"/>
              </a:rPr>
              <a:t>Мероприятия по землеустройству и землепользованию в 2018 году запланировано  0,0 тыс.руб.</a:t>
            </a:r>
          </a:p>
          <a:p>
            <a:pPr algn="just">
              <a:buNone/>
            </a:pPr>
            <a:r>
              <a:rPr lang="ru-RU" sz="2400" dirty="0" smtClean="0">
                <a:latin typeface="+mj-lt"/>
                <a:cs typeface="Times New Roman" pitchFamily="18" charset="0"/>
              </a:rPr>
              <a:t> </a:t>
            </a:r>
            <a:r>
              <a:rPr lang="ru-RU" sz="2400" dirty="0" smtClean="0">
                <a:latin typeface="+mj-lt"/>
                <a:cs typeface="Times New Roman" pitchFamily="18" charset="0"/>
                <a:sym typeface="Wingdings"/>
              </a:rPr>
              <a:t>Подпрограмма «Эффективное управление муниципальным имуществом»</a:t>
            </a:r>
          </a:p>
          <a:p>
            <a:pPr algn="just">
              <a:buNone/>
            </a:pPr>
            <a:r>
              <a:rPr lang="ru-RU" sz="2400" i="1" dirty="0" smtClean="0">
                <a:latin typeface="+mj-lt"/>
                <a:cs typeface="Times New Roman" pitchFamily="18" charset="0"/>
                <a:sym typeface="Wingdings"/>
              </a:rPr>
              <a:t>Запланированы расходы на содержание муниципального имущества (специализированный жилой фонд </a:t>
            </a:r>
            <a:r>
              <a:rPr lang="en-US" sz="2400" i="1" dirty="0" smtClean="0">
                <a:latin typeface="+mj-lt"/>
                <a:cs typeface="Times New Roman" pitchFamily="18" charset="0"/>
                <a:sym typeface="Wingdings"/>
              </a:rPr>
              <a:t> </a:t>
            </a:r>
            <a:r>
              <a:rPr lang="ru-RU" sz="2400" i="1" dirty="0" smtClean="0">
                <a:latin typeface="+mj-lt"/>
                <a:cs typeface="Times New Roman" pitchFamily="18" charset="0"/>
                <a:sym typeface="Wingdings"/>
              </a:rPr>
              <a:t>по ул.Садовая 2а) 2018 г.-  19,7 тыс.руб.; 2019г. – 20,5 тыс.руб.; 2020г – 21,3 тыс.руб.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pic>
        <p:nvPicPr>
          <p:cNvPr id="7" name="Picture 2" descr="C:\Users\1\Desktop\pa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47664" y="332656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Муниципальная программа № 3</a:t>
            </a:r>
          </a:p>
          <a:p>
            <a:pPr algn="ctr"/>
            <a:r>
              <a:rPr lang="ru-RU" sz="2400" b="1" dirty="0" smtClean="0"/>
              <a:t>«Управление и распоряжение муниципальным имуществом и земельными ресурсами </a:t>
            </a:r>
            <a:r>
              <a:rPr lang="ru-RU" sz="2400" b="1" dirty="0" err="1" smtClean="0"/>
              <a:t>Пальского</a:t>
            </a:r>
            <a:r>
              <a:rPr lang="ru-RU" sz="2400" b="1" dirty="0" smtClean="0"/>
              <a:t> сельского поселения», тыс.руб.</a:t>
            </a:r>
            <a:endParaRPr lang="ru-RU" sz="2400" b="1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1700213"/>
            <a:ext cx="7758112" cy="230505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Бюджет для граждан» - это информационный сборник, основная цель которого – познакомить население с основными понятиями, используемыми в бюджетном процессе, процедурой формирования бюджета поселения, а также основными характеристиками и направлениями расходов бюджета на 2018 год и на плановый период 2019 и 2020 годов».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Содержимое 5"/>
          <p:cNvSpPr>
            <a:spLocks noGrp="1"/>
          </p:cNvSpPr>
          <p:nvPr>
            <p:ph idx="1"/>
          </p:nvPr>
        </p:nvSpPr>
        <p:spPr>
          <a:xfrm>
            <a:off x="5435600" y="4149725"/>
            <a:ext cx="3024188" cy="2232025"/>
          </a:xfrm>
        </p:spPr>
        <p:txBody>
          <a:bodyPr/>
          <a:lstStyle/>
          <a:p>
            <a:pPr eaLnBrk="1" hangingPunct="1"/>
            <a:endParaRPr lang="ru-RU" sz="1800" smtClean="0"/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4149725"/>
            <a:ext cx="3278187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763688" y="332656"/>
            <a:ext cx="6840760" cy="144655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«Что такое «Бюджет  для граждан?»</a:t>
            </a:r>
          </a:p>
        </p:txBody>
      </p:sp>
      <p:pic>
        <p:nvPicPr>
          <p:cNvPr id="8198" name="Picture 2" descr="C:\Users\1\Desktop\pal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30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59632" y="260648"/>
            <a:ext cx="7632848" cy="1080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Муниципальная программа № 4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«Развитие            транспортной системы в Пальском сельском поселении» осуществляется в рамках       ДОРОЖНОГО  ФОНДА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2628457"/>
              </p:ext>
            </p:extLst>
          </p:nvPr>
        </p:nvGraphicFramePr>
        <p:xfrm>
          <a:off x="1187624" y="1412776"/>
          <a:ext cx="7488832" cy="193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49754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Доходы фонда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14622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Акцизы на автомобильный бензин, прямогонный бензин, дизельное топливо, моторные масла для дизельных и (или) карбюраторных (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инжекторных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двигателей, производимые на территории Российской Федерации </a:t>
                      </a:r>
                    </a:p>
                  </a:txBody>
                  <a:tcPr/>
                </a:tc>
              </a:tr>
              <a:tr h="418406">
                <a:tc>
                  <a:txBody>
                    <a:bodyPr/>
                    <a:lstStyle/>
                    <a:p>
                      <a:pPr algn="just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5240094"/>
              </p:ext>
            </p:extLst>
          </p:nvPr>
        </p:nvGraphicFramePr>
        <p:xfrm>
          <a:off x="251522" y="4149081"/>
          <a:ext cx="8424935" cy="1970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0758"/>
                <a:gridCol w="1418059"/>
                <a:gridCol w="1418059"/>
                <a:gridCol w="1418059"/>
              </a:tblGrid>
              <a:tr h="483434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Расходы фонда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808"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2018 г. </a:t>
                      </a:r>
                      <a:r>
                        <a:rPr lang="ru-RU" baseline="0" dirty="0" smtClean="0"/>
                        <a:t>  (</a:t>
                      </a:r>
                      <a:r>
                        <a:rPr lang="ru-RU" dirty="0" smtClean="0"/>
                        <a:t>тыс.руб.)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2019 г. (тыс.руб.)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2020 г. (тыс.руб.)</a:t>
                      </a:r>
                      <a:endParaRPr lang="ru-RU" dirty="0"/>
                    </a:p>
                  </a:txBody>
                  <a:tcPr/>
                </a:tc>
              </a:tr>
              <a:tr h="42393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Содержание дорог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900,0</a:t>
                      </a:r>
                      <a:endParaRPr lang="ru-RU" dirty="0"/>
                    </a:p>
                  </a:txBody>
                  <a:tcPr/>
                </a:tc>
              </a:tr>
              <a:tr h="386748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Ремонт дорог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279,5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Стрелка вправо 13"/>
          <p:cNvSpPr/>
          <p:nvPr/>
        </p:nvSpPr>
        <p:spPr>
          <a:xfrm rot="5400000">
            <a:off x="5868144" y="2420888"/>
            <a:ext cx="648072" cy="266429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C:\Users\1\Desktop\pa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Муниципальная программа № 5</a:t>
            </a:r>
            <a:br>
              <a:rPr lang="ru-RU" sz="2400" b="1" dirty="0" smtClean="0"/>
            </a:br>
            <a:r>
              <a:rPr lang="ru-RU" sz="2400" b="1" dirty="0" smtClean="0"/>
              <a:t>«Развитие инфраструктуры», тыс.руб.</a:t>
            </a:r>
            <a:endParaRPr lang="ru-RU" sz="2400" b="1" dirty="0"/>
          </a:p>
        </p:txBody>
      </p:sp>
      <p:pic>
        <p:nvPicPr>
          <p:cNvPr id="3" name="Picture 2" descr="C:\Users\1\Desktop\pa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9552" y="1988840"/>
            <a:ext cx="820891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Ø"/>
            </a:pPr>
            <a:r>
              <a:rPr lang="ru-RU" sz="2800" dirty="0" smtClean="0">
                <a:sym typeface="Wingdings"/>
              </a:rPr>
              <a:t>Подпрограмма «Водоснабжение населенных пунктов поселения»</a:t>
            </a:r>
          </a:p>
          <a:p>
            <a:r>
              <a:rPr lang="ru-RU" sz="2800" dirty="0" smtClean="0">
                <a:sym typeface="Wingdings"/>
              </a:rPr>
              <a:t> </a:t>
            </a:r>
            <a:r>
              <a:rPr lang="ru-RU" sz="2800" i="1" dirty="0" smtClean="0">
                <a:sym typeface="Wingdings"/>
              </a:rPr>
              <a:t>Запланированы средства на реконструкцию и ремонт объектов водоснабжения в сумме 726,6 тыс.руб.</a:t>
            </a:r>
          </a:p>
          <a:p>
            <a:endParaRPr lang="ru-RU" sz="2800" i="1" dirty="0" smtClean="0">
              <a:sym typeface="Wingdings"/>
            </a:endParaRPr>
          </a:p>
          <a:p>
            <a:pPr>
              <a:buFont typeface="Wingdings"/>
              <a:buChar char="Ø"/>
            </a:pPr>
            <a:r>
              <a:rPr lang="ru-RU" sz="2800" dirty="0" smtClean="0">
                <a:sym typeface="Wingdings"/>
              </a:rPr>
              <a:t>Подпрограмма «Газификация населенных пунктов поселения»</a:t>
            </a:r>
          </a:p>
          <a:p>
            <a:r>
              <a:rPr lang="ru-RU" sz="2800" i="1" dirty="0" smtClean="0">
                <a:sym typeface="Wingdings"/>
              </a:rPr>
              <a:t>Запланированные средства на реализацию подпрограммы 2018г -1416,8 тыс.руб.; 2019 г.- 2518,4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Муниципальная программа № 6</a:t>
            </a:r>
            <a:br>
              <a:rPr lang="ru-RU" sz="2400" b="1" dirty="0" smtClean="0"/>
            </a:br>
            <a:r>
              <a:rPr lang="ru-RU" sz="2400" b="1" dirty="0" smtClean="0"/>
              <a:t>«Благоустройство территории </a:t>
            </a:r>
            <a:r>
              <a:rPr lang="ru-RU" sz="2400" b="1" dirty="0" err="1" smtClean="0"/>
              <a:t>Пальского</a:t>
            </a:r>
            <a:r>
              <a:rPr lang="ru-RU" sz="2400" b="1" dirty="0" smtClean="0"/>
              <a:t> сельского </a:t>
            </a:r>
            <a:br>
              <a:rPr lang="ru-RU" sz="2400" b="1" dirty="0" smtClean="0"/>
            </a:br>
            <a:r>
              <a:rPr lang="ru-RU" sz="2400" b="1" dirty="0" smtClean="0"/>
              <a:t>поселения»</a:t>
            </a:r>
            <a:endParaRPr lang="ru-RU" sz="2400" b="1" dirty="0"/>
          </a:p>
        </p:txBody>
      </p:sp>
      <p:pic>
        <p:nvPicPr>
          <p:cNvPr id="3" name="Picture 2" descr="C:\Users\1\Desktop\pa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928794" y="1643050"/>
            <a:ext cx="5357850" cy="85725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Три основных направления в расходовании средств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9512" y="3571876"/>
            <a:ext cx="2963728" cy="2643206"/>
          </a:xfrm>
          <a:prstGeom prst="ellipse">
            <a:avLst/>
          </a:prstGeom>
          <a:gradFill flip="none" rotWithShape="1">
            <a:gsLst>
              <a:gs pos="0">
                <a:srgbClr val="DE7CC9">
                  <a:tint val="66000"/>
                  <a:satMod val="160000"/>
                </a:srgbClr>
              </a:gs>
              <a:gs pos="50000">
                <a:srgbClr val="DE7CC9">
                  <a:tint val="44500"/>
                  <a:satMod val="160000"/>
                </a:srgbClr>
              </a:gs>
              <a:gs pos="100000">
                <a:srgbClr val="DE7CC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DE7CC9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Подпрограмма «Обеспечение инженерной инфраструктурой поселения»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 Уличное освещение 2018 г-109,5 тыс.руб.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14678" y="3500438"/>
            <a:ext cx="2714644" cy="2714644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66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Подпрограмма «Содержание и благоустройство мест общего пользования»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В 2018 г-0,0 тыс.руб.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00760" y="3571876"/>
            <a:ext cx="2963728" cy="264320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Подпрограмма «Улучшение санитарного и экологического состояния населенных пунктов»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Вывоз несанкционированных свалок, скашивание сорных трав 2018 г-0,0 тыс.руб.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486980">
            <a:off x="1805029" y="2573100"/>
            <a:ext cx="484632" cy="707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357686" y="2571744"/>
            <a:ext cx="484632" cy="785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1003400">
            <a:off x="6836859" y="2573585"/>
            <a:ext cx="484632" cy="733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№ 7</a:t>
            </a:r>
            <a:b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 в сфере культуры Пальского сельского поселения», тыс. руб.</a:t>
            </a:r>
            <a:endParaRPr lang="ru-RU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928926" y="1571612"/>
            <a:ext cx="5929354" cy="571504"/>
          </a:xfrm>
          <a:prstGeom prst="flowChartProcess">
            <a:avLst/>
          </a:prstGeom>
          <a:solidFill>
            <a:srgbClr val="E498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Оказание услуг в сфере культуры осуществляет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00034" y="2000240"/>
            <a:ext cx="2357454" cy="2436872"/>
          </a:xfrm>
          <a:prstGeom prst="flowChartAlternateProcess">
            <a:avLst/>
          </a:prstGeom>
          <a:gradFill flip="none" rotWithShape="1">
            <a:gsLst>
              <a:gs pos="0">
                <a:srgbClr val="E498E0">
                  <a:tint val="66000"/>
                  <a:satMod val="160000"/>
                </a:srgbClr>
              </a:gs>
              <a:gs pos="50000">
                <a:srgbClr val="E498E0">
                  <a:tint val="44500"/>
                  <a:satMod val="160000"/>
                </a:srgbClr>
              </a:gs>
              <a:gs pos="100000">
                <a:srgbClr val="E498E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D96D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«</a:t>
            </a:r>
            <a:r>
              <a:rPr lang="ru-RU" sz="1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Пальский</a:t>
            </a:r>
            <a:r>
              <a:rPr lang="ru-RU" sz="1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культурно-информационный центр»</a:t>
            </a:r>
          </a:p>
          <a:p>
            <a:pPr algn="ctr"/>
            <a:r>
              <a:rPr lang="ru-RU" sz="1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4 структурных подразделения</a:t>
            </a:r>
            <a:endParaRPr lang="ru-RU" sz="16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500430" y="26431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500430" y="32861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4643438" y="2643182"/>
            <a:ext cx="4214842" cy="571504"/>
          </a:xfrm>
          <a:prstGeom prst="flowChartAlternateProcess">
            <a:avLst/>
          </a:prstGeom>
          <a:gradFill flip="none" rotWithShape="1">
            <a:gsLst>
              <a:gs pos="0">
                <a:srgbClr val="E498E0">
                  <a:tint val="66000"/>
                  <a:satMod val="160000"/>
                </a:srgbClr>
              </a:gs>
              <a:gs pos="50000">
                <a:srgbClr val="E498E0">
                  <a:tint val="44500"/>
                  <a:satMod val="160000"/>
                </a:srgbClr>
              </a:gs>
              <a:gs pos="100000">
                <a:srgbClr val="E498E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D96D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6 клубных формирований</a:t>
            </a:r>
            <a:endParaRPr lang="ru-RU" sz="16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4643438" y="3357562"/>
            <a:ext cx="4214842" cy="571504"/>
          </a:xfrm>
          <a:prstGeom prst="flowChartAlternateProcess">
            <a:avLst/>
          </a:prstGeom>
          <a:gradFill flip="none" rotWithShape="1">
            <a:gsLst>
              <a:gs pos="0">
                <a:srgbClr val="E498E0">
                  <a:tint val="66000"/>
                  <a:satMod val="160000"/>
                </a:srgbClr>
              </a:gs>
              <a:gs pos="50000">
                <a:srgbClr val="E498E0">
                  <a:tint val="44500"/>
                  <a:satMod val="160000"/>
                </a:srgbClr>
              </a:gs>
              <a:gs pos="100000">
                <a:srgbClr val="E498E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D96D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2 библиотеки</a:t>
            </a:r>
            <a:endParaRPr lang="ru-RU" sz="16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214282" y="4786322"/>
            <a:ext cx="8715436" cy="785818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Объем средств бюджета муниципального образования  на культуру в 2017-2020 годах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500166" y="5841223"/>
          <a:ext cx="6744243" cy="945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061"/>
                <a:gridCol w="1169749"/>
                <a:gridCol w="1224136"/>
                <a:gridCol w="1368152"/>
                <a:gridCol w="1296145"/>
              </a:tblGrid>
              <a:tr h="35719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81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3002,8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2692,6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2366,6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2332,0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2" descr="C:\Users\1\Desktop\pal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70609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Не программные  </a:t>
            </a:r>
            <a:b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направления расходов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268759"/>
          <a:ext cx="8568951" cy="5384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4506"/>
                <a:gridCol w="1233008"/>
                <a:gridCol w="1160479"/>
                <a:gridCol w="1233008"/>
                <a:gridCol w="1087950"/>
              </a:tblGrid>
              <a:tr h="268201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2017 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2018 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2019 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2020 г</a:t>
                      </a:r>
                      <a:endParaRPr lang="ru-RU" sz="1200" dirty="0"/>
                    </a:p>
                  </a:txBody>
                  <a:tcPr/>
                </a:tc>
              </a:tr>
              <a:tr h="44699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Осуществление первичного воинского учета на территориях, где отсутствуют военные комиссариаты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72,7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79,1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82,9</a:t>
                      </a:r>
                      <a:endParaRPr lang="ru-RU" sz="1200" dirty="0"/>
                    </a:p>
                  </a:txBody>
                  <a:tcPr/>
                </a:tc>
              </a:tr>
              <a:tr h="114742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Предоставление мер социальной поддержки отдельным категориям граждан, работающим в муниципальных учреждениях и проживающим</a:t>
                      </a:r>
                      <a:r>
                        <a:rPr lang="ru-RU" sz="1200" baseline="0" dirty="0" smtClean="0"/>
                        <a:t> в сельской местности и поселках городского типа 9рабочих поселках), по оплате жилого помещения и коммунальных услуг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78,4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78,5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78,5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78,5</a:t>
                      </a:r>
                      <a:endParaRPr lang="ru-RU" sz="1200" dirty="0"/>
                    </a:p>
                  </a:txBody>
                  <a:tcPr/>
                </a:tc>
              </a:tr>
              <a:tr h="44699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Составление протоколов об административных правонарушениях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0,3</a:t>
                      </a:r>
                      <a:endParaRPr lang="ru-RU" sz="1200" dirty="0"/>
                    </a:p>
                  </a:txBody>
                  <a:tcPr/>
                </a:tc>
              </a:tr>
              <a:tr h="62580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полномочий по страхованию граждан РФ, участвующих в деятельности дружин охраны общественного порядка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</a:tr>
              <a:tr h="80460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мероприятий по отлову безнадзорных животных, их транспортировке, учету и регистрации, содержанию, лечению, кастрации(стерилизации), эвтаназии, утилизации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126,3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126,3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126,3</a:t>
                      </a:r>
                      <a:endParaRPr lang="ru-RU" sz="1200" dirty="0"/>
                    </a:p>
                  </a:txBody>
                  <a:tcPr/>
                </a:tc>
              </a:tr>
              <a:tr h="335273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проведения выборов и референдумов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34,1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  <a:tr h="62580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Оценка деятельности глав муниципальных районов и городских округов Пермского края (проведение конкурса муниципальных районов и городских округов Пермского края по достижению наиболее результативных значений показателей управленческой деятельности)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  <a:tr h="5685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Условно утверждаемые расходы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283,4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355,0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1\Desktop\pal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КОНТАКТНАЯ ИНФОРМАЦИЯ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Picture 2" descr="C:\Users\1\Desktop\pal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899592" y="1988840"/>
            <a:ext cx="7560840" cy="30963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Администрация </a:t>
            </a:r>
            <a:r>
              <a:rPr lang="ru-RU" sz="1600" b="1" dirty="0" err="1" smtClean="0">
                <a:solidFill>
                  <a:srgbClr val="7030A0"/>
                </a:solidFill>
              </a:rPr>
              <a:t>Пальского</a:t>
            </a:r>
            <a:r>
              <a:rPr lang="ru-RU" sz="1600" b="1" dirty="0" smtClean="0">
                <a:solidFill>
                  <a:srgbClr val="7030A0"/>
                </a:solidFill>
              </a:rPr>
              <a:t> сельского поселения</a:t>
            </a:r>
          </a:p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Адрес: 618134 Пермский край, </a:t>
            </a:r>
            <a:r>
              <a:rPr lang="ru-RU" sz="1600" b="1" dirty="0" err="1" smtClean="0">
                <a:solidFill>
                  <a:srgbClr val="7030A0"/>
                </a:solidFill>
              </a:rPr>
              <a:t>Осинский</a:t>
            </a:r>
            <a:r>
              <a:rPr lang="ru-RU" sz="1600" b="1" dirty="0" smtClean="0">
                <a:solidFill>
                  <a:srgbClr val="7030A0"/>
                </a:solidFill>
              </a:rPr>
              <a:t> район, с.Паль ул.Центральная,3</a:t>
            </a:r>
          </a:p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Электронный адрес:</a:t>
            </a:r>
            <a:r>
              <a:rPr lang="ru-RU" sz="1600" dirty="0" smtClean="0">
                <a:solidFill>
                  <a:srgbClr val="7030A0"/>
                </a:solidFill>
              </a:rPr>
              <a:t> </a:t>
            </a:r>
            <a:r>
              <a:rPr lang="en-US" sz="1600" u="sng" dirty="0" smtClean="0">
                <a:solidFill>
                  <a:srgbClr val="FF0000"/>
                </a:solidFill>
                <a:hlinkClick r:id="rId4"/>
              </a:rPr>
              <a:t>admpal@bk.ru</a:t>
            </a:r>
            <a:endParaRPr lang="en-US" sz="1600" u="sng" dirty="0" smtClean="0">
              <a:solidFill>
                <a:srgbClr val="FF0000"/>
              </a:solidFill>
            </a:endParaRPr>
          </a:p>
          <a:p>
            <a:pPr algn="ctr"/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7920880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             основные понятия</a:t>
            </a:r>
          </a:p>
        </p:txBody>
      </p:sp>
      <p:pic>
        <p:nvPicPr>
          <p:cNvPr id="9219" name="Picture 2" descr="C:\Users\1\Desktop\pa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684213" y="1628775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21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700213"/>
            <a:ext cx="1938337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2627313" y="1628775"/>
            <a:ext cx="6265862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</a:rPr>
              <a:t>ЧТО ТАКОЕ БЮДЖЕТ?</a:t>
            </a:r>
          </a:p>
          <a:p>
            <a:r>
              <a:rPr lang="ru-RU" sz="1100" b="1">
                <a:latin typeface="Times New Roman" pitchFamily="18" charset="0"/>
              </a:rPr>
              <a:t> </a:t>
            </a:r>
            <a:r>
              <a:rPr lang="ru-RU" b="1">
                <a:latin typeface="Times New Roman" pitchFamily="18" charset="0"/>
              </a:rPr>
              <a:t>Согласно законодательству </a:t>
            </a:r>
            <a:r>
              <a:rPr lang="ru-RU" sz="2800" b="1">
                <a:latin typeface="Times New Roman" pitchFamily="18" charset="0"/>
              </a:rPr>
              <a:t>бюджет</a:t>
            </a:r>
            <a:r>
              <a:rPr lang="ru-RU" b="1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– </a:t>
            </a:r>
            <a:r>
              <a:rPr lang="ru-RU" b="1">
                <a:latin typeface="Times New Roman" pitchFamily="18" charset="0"/>
              </a:rPr>
              <a:t>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endParaRPr lang="ru-RU">
              <a:latin typeface="Calibri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539750" y="3357563"/>
            <a:ext cx="83534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Другими словами бюджет - это </a:t>
            </a:r>
            <a: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необходимых обществу расходов и предполагаемых источников доходов для их финансирования, составляемый органами власти соответствующего публично-правового образования на определенный период.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В нашей стране существуют следующие публично- правовые образования: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1.Российская Федерация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2.Субъект Российской Федерации (область, республика, край и пр.)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3.Муниципальный район и городской округ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4.Поселения, входящие в состав муниципального района.</a:t>
            </a:r>
          </a:p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 У каждого публично-правового образования есть собственный бюджет.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5229225"/>
            <a:ext cx="7286625" cy="129540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Важно: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Обязательное требование, предъявляемое к составлению и утверждению бюджета – это его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сбалансированность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. Это значит, что расходы бюджета в целом должны быть обеспечены доходными источниками.</a:t>
            </a: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flipH="1" flipV="1">
            <a:off x="7766050" y="6551613"/>
            <a:ext cx="46038" cy="4603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341438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341438"/>
            <a:ext cx="1714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3213100"/>
            <a:ext cx="30003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3213100"/>
            <a:ext cx="3000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6013" y="4149725"/>
            <a:ext cx="71437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1"/>
          <p:cNvSpPr txBox="1"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основные понятия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1274" name="Picture 2" descr="C:\Users\1\Desktop\pal1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750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основные понятия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214563"/>
            <a:ext cx="5572125" cy="1928812"/>
          </a:xfrm>
        </p:spPr>
        <p:txBody>
          <a:bodyPr rtlCol="0"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Проект бюджета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Пальского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составляется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на три года – очередной финансовый год и плановый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период    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Очередной финансовый год 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на который составляется проект бюджета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Плановый период – два финансовых года, следующих за очередным финансовым годом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28688" y="4357688"/>
            <a:ext cx="7758112" cy="2268537"/>
          </a:xfrm>
        </p:spPr>
        <p:txBody>
          <a:bodyPr rtlCol="0">
            <a:normAutofit fontScale="850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 основывается на: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Бюджетном послании Президента Российской Федерации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Прогнозе социально-экономического развития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Пальского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Основных направлениях  бюджетной и налоговой политики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Муниципальных программах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1785938"/>
            <a:ext cx="2643187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2" descr="C:\Users\1\Desktop\pal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85728"/>
            <a:ext cx="6357950" cy="1071570"/>
          </a:xfrm>
        </p:spPr>
        <p:txBody>
          <a:bodyPr rtlCol="0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основные понятия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3929063" y="1714500"/>
            <a:ext cx="4643437" cy="3357563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Публичные слушания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– форма участия населения в осуществлении местного самоуправления. Публичные слушания организуются и проводятся с целью выявления мнения населения по проекту бюджета поселения на очередной финансовый год и плановый период.</a:t>
            </a:r>
          </a:p>
          <a:p>
            <a:pPr algn="just" eaLnBrk="1" hangingPunct="1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        Каждый житель вправе высказать свое мнение, представить материалы для обоснования своего мнения, представить письменные предложения и замечания для включения их в протокол публичных слушаний.</a:t>
            </a:r>
          </a:p>
          <a:p>
            <a:pPr algn="just" eaLnBrk="1" hangingPunct="1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</p:txBody>
      </p:sp>
      <p:sp>
        <p:nvSpPr>
          <p:cNvPr id="15364" name="Прямоугольник 5"/>
          <p:cNvSpPr>
            <a:spLocks noChangeArrowheads="1"/>
          </p:cNvSpPr>
          <p:nvPr/>
        </p:nvSpPr>
        <p:spPr bwMode="auto">
          <a:xfrm>
            <a:off x="214313" y="5357813"/>
            <a:ext cx="8286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Результат публичных слушаний – заключение в котором отражаются выраженные позиции жителей поселения и рекомендации, сформулированные по результатам публичных слушаний. Заключение о результатах публичных слушаний  подлежит опубликованию.</a:t>
            </a:r>
            <a:endParaRPr lang="ru-RU">
              <a:latin typeface="Calibri" pitchFamily="34" charset="0"/>
            </a:endParaRPr>
          </a:p>
        </p:txBody>
      </p:sp>
      <p:pic>
        <p:nvPicPr>
          <p:cNvPr id="15365" name="Picture 2" descr="C:\Users\1\Desktop\pa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2" descr="http://www.risk-uk.com/wp-content/uploads/2015/07/BoardroomMee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484313"/>
            <a:ext cx="3671887" cy="390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основные понятия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63" y="2286000"/>
            <a:ext cx="5857875" cy="357188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Лента лицом вниз 4"/>
          <p:cNvSpPr/>
          <p:nvPr/>
        </p:nvSpPr>
        <p:spPr>
          <a:xfrm>
            <a:off x="0" y="1928802"/>
            <a:ext cx="9144000" cy="857256"/>
          </a:xfrm>
          <a:prstGeom prst="ribbon">
            <a:avLst>
              <a:gd name="adj1" fmla="val 16667"/>
              <a:gd name="adj2" fmla="val 72121"/>
            </a:avLst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Доходы бюджета – поступающие в бюджет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 денежные средства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857375" y="2857500"/>
            <a:ext cx="214313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429125" y="3000375"/>
            <a:ext cx="214313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000875" y="2928938"/>
            <a:ext cx="214313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0" y="3929066"/>
            <a:ext cx="3143272" cy="2571768"/>
          </a:xfrm>
          <a:prstGeom prst="verticalScroll">
            <a:avLst>
              <a:gd name="adj" fmla="val 765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Налоговые  доходы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Поступление от уплаты  федеральных, региональных  и местных налогов и сборов, предусмотренных Налоговым Кодексом Российской Федерации</a:t>
            </a: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2987824" y="3717032"/>
            <a:ext cx="3143272" cy="2928958"/>
          </a:xfrm>
          <a:prstGeom prst="verticalScroll">
            <a:avLst>
              <a:gd name="adj" fmla="val 765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Платежи, которые включают в себя: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Доходы от использования и продажи имущества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Платные услуги  казенных учреждений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Штрафы за нарушение законодательства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Иные неналоговые доходы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11" name="Вертикальный свиток 10"/>
          <p:cNvSpPr/>
          <p:nvPr/>
        </p:nvSpPr>
        <p:spPr>
          <a:xfrm>
            <a:off x="6000728" y="3929066"/>
            <a:ext cx="3143272" cy="2571768"/>
          </a:xfrm>
          <a:prstGeom prst="verticalScroll">
            <a:avLst>
              <a:gd name="adj" fmla="val 765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Поступления в местный бюджет из краевого и федерального бюджета межбюджетных трансфертов в виде дотаций, субсидий, субвенций и иных межбюджетных трансфертов</a:t>
            </a:r>
          </a:p>
        </p:txBody>
      </p:sp>
      <p:pic>
        <p:nvPicPr>
          <p:cNvPr id="16403" name="Picture 2" descr="C:\Users\1\Desktop\pa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500563"/>
            <a:ext cx="4038600" cy="16256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Межбюджетные отношения –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400175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–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928813"/>
            <a:ext cx="34432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0" y="2643188"/>
            <a:ext cx="150018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786190"/>
            <a:ext cx="350046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7415" name="Picture 2" descr="C:\Users\1\Desktop\pal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основные понятия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43737" cy="1143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основные понятия</a:t>
            </a:r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3357563" y="1600200"/>
            <a:ext cx="5329237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перечисляются в форме:</a:t>
            </a:r>
          </a:p>
          <a:p>
            <a:pPr algn="ctr" eaLnBrk="1" hangingPunct="1">
              <a:buFont typeface="Arial" charset="0"/>
              <a:buNone/>
            </a:pPr>
            <a:endParaRPr lang="ru-RU" sz="18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Дотаций – </a:t>
            </a: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 определения конкретной цели их использования</a:t>
            </a:r>
          </a:p>
          <a:p>
            <a:pPr algn="just" eaLnBrk="1" hangingPunct="1"/>
            <a:r>
              <a:rPr lang="ru-RU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Субсидий – </a:t>
            </a: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целях софинансирования расходных обязательств муниципального образования по вопросам местного значения</a:t>
            </a:r>
          </a:p>
          <a:p>
            <a:pPr algn="just" eaLnBrk="1" hangingPunct="1"/>
            <a:r>
              <a:rPr lang="ru-RU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Субвенций – </a:t>
            </a: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выполнение переданных государственных полномочий</a:t>
            </a:r>
          </a:p>
          <a:p>
            <a:pPr algn="just" eaLnBrk="1" hangingPunct="1"/>
            <a:r>
              <a:rPr lang="ru-RU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Иных межбюджетных трансфертов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2071688"/>
            <a:ext cx="3214688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" descr="C:\Users\1\Desktop\pal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0"/>
            <a:ext cx="863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1610</Words>
  <Application>Microsoft Office PowerPoint</Application>
  <PresentationFormat>Экран (4:3)</PresentationFormat>
  <Paragraphs>379</Paragraphs>
  <Slides>25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Пальское сельское поселение                                                  Осинского муниципального  района</vt:lpstr>
      <vt:lpstr>Бюджет для граждан» - это информационный сборник, основная цель которого – познакомить население с основными понятиями, используемыми в бюджетном процессе, процедурой формирования бюджета поселения, а также основными характеристиками и направлениями расходов бюджета на 2018 год и на плановый период 2019 и 2020 годов».</vt:lpstr>
      <vt:lpstr>Слайд 3</vt:lpstr>
      <vt:lpstr>              основные понятия</vt:lpstr>
      <vt:lpstr>основные понятия</vt:lpstr>
      <vt:lpstr>основные понятия</vt:lpstr>
      <vt:lpstr>основные понятия</vt:lpstr>
      <vt:lpstr>основные понятия</vt:lpstr>
      <vt:lpstr>основные понятия</vt:lpstr>
      <vt:lpstr>основные понятия</vt:lpstr>
      <vt:lpstr>Слайд 11</vt:lpstr>
      <vt:lpstr>           Динамика поступления       доходов</vt:lpstr>
      <vt:lpstr>Слайд 13</vt:lpstr>
      <vt:lpstr>Расходы бюджета</vt:lpstr>
      <vt:lpstr>Слайд 15</vt:lpstr>
      <vt:lpstr>СТРУКТУРА РАСХОДОВ БЮДЖЕТА    ТЫС.РУБ.</vt:lpstr>
      <vt:lpstr>Муниципальная программа № 1 «         «Развитие муниципальной службы в администрации Пальского сельского поселения», тыс. руб.</vt:lpstr>
      <vt:lpstr>Муниципальная программа № 2  «Обеспечение безопасности жизнедеятельности населения Пальского сельского поселения» тыс.руб.</vt:lpstr>
      <vt:lpstr>Слайд 19</vt:lpstr>
      <vt:lpstr>Слайд 20</vt:lpstr>
      <vt:lpstr>Муниципальная программа № 5 «Развитие инфраструктуры», тыс.руб.</vt:lpstr>
      <vt:lpstr>Муниципальная программа № 6 «Благоустройство территории Пальского сельского  поселения»</vt:lpstr>
      <vt:lpstr>Муниципальная программа № 7 «Развитие  в сфере культуры Пальского сельского поселения», тыс. руб.</vt:lpstr>
      <vt:lpstr>Не программные   направления расходов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Пальское сельское поселение                                                  Осинского района</dc:title>
  <dc:creator>1</dc:creator>
  <cp:lastModifiedBy>Специалист</cp:lastModifiedBy>
  <cp:revision>71</cp:revision>
  <dcterms:created xsi:type="dcterms:W3CDTF">2016-03-28T15:05:20Z</dcterms:created>
  <dcterms:modified xsi:type="dcterms:W3CDTF">2018-03-14T11:36:38Z</dcterms:modified>
</cp:coreProperties>
</file>