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0" r:id="rId1"/>
    <p:sldMasterId id="2147484090" r:id="rId2"/>
  </p:sldMasterIdLst>
  <p:notesMasterIdLst>
    <p:notesMasterId r:id="rId21"/>
  </p:notesMasterIdLst>
  <p:sldIdLst>
    <p:sldId id="258" r:id="rId3"/>
    <p:sldId id="269" r:id="rId4"/>
    <p:sldId id="270" r:id="rId5"/>
    <p:sldId id="271" r:id="rId6"/>
    <p:sldId id="272" r:id="rId7"/>
    <p:sldId id="274" r:id="rId8"/>
    <p:sldId id="275" r:id="rId9"/>
    <p:sldId id="276" r:id="rId10"/>
    <p:sldId id="278" r:id="rId11"/>
    <p:sldId id="279" r:id="rId12"/>
    <p:sldId id="280" r:id="rId13"/>
    <p:sldId id="256" r:id="rId14"/>
    <p:sldId id="268" r:id="rId15"/>
    <p:sldId id="257" r:id="rId16"/>
    <p:sldId id="263" r:id="rId17"/>
    <p:sldId id="259" r:id="rId18"/>
    <p:sldId id="262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43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1672728371311582E-2"/>
          <c:y val="4.4911676480391119E-3"/>
          <c:w val="0.75821643599054289"/>
          <c:h val="0.7857879427538353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13-461A-9F2E-4EC155F9B128}"/>
              </c:ext>
            </c:extLst>
          </c:dPt>
          <c:dPt>
            <c:idx val="1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A13-461A-9F2E-4EC155F9B128}"/>
              </c:ext>
            </c:extLst>
          </c:dPt>
          <c:dLbls>
            <c:dLbl>
              <c:idx val="0"/>
              <c:layout>
                <c:manualLayout>
                  <c:x val="-0.23649565252983601"/>
                  <c:y val="6.413428810940204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5817,2</a:t>
                    </a:r>
                    <a:endParaRPr lang="ru-RU" dirty="0"/>
                  </a:p>
                </c:rich>
              </c:tx>
              <c:dLblPos val="bestFit"/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431625530886433"/>
                      <c:h val="0.212845794911676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A13-461A-9F2E-4EC155F9B128}"/>
                </c:ext>
              </c:extLst>
            </c:dLbl>
            <c:dLbl>
              <c:idx val="1"/>
              <c:layout>
                <c:manualLayout>
                  <c:x val="0.11496529625363286"/>
                  <c:y val="-3.206714405470103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7701,1</a:t>
                    </a:r>
                    <a:endParaRPr lang="ru-RU" dirty="0"/>
                  </a:p>
                </c:rich>
              </c:tx>
              <c:dLblPos val="bestFit"/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9597564208265359"/>
                      <c:h val="0.212845794911676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A13-461A-9F2E-4EC155F9B1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2"/>
                <c:pt idx="0">
                  <c:v>2016</c:v>
                </c:pt>
                <c:pt idx="1">
                  <c:v>2015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2"/>
                <c:pt idx="0">
                  <c:v>5817.2</c:v>
                </c:pt>
                <c:pt idx="1">
                  <c:v>7701.1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A13-461A-9F2E-4EC155F9B128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0687652638985541"/>
          <c:y val="0.89127748431992382"/>
          <c:w val="0.67805672664051087"/>
          <c:h val="8.35268303521833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879259584184143"/>
          <c:y val="7.4857753900360339E-3"/>
          <c:w val="0.76216124453604772"/>
          <c:h val="0.8043527151214739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D25-4B2B-BD76-FEF28C672235}"/>
              </c:ext>
            </c:extLst>
          </c:dPt>
          <c:dPt>
            <c:idx val="1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D25-4B2B-BD76-FEF28C67223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5817,2</a:t>
                    </a:r>
                    <a:endParaRPr lang="ru-RU" dirty="0"/>
                  </a:p>
                </c:rich>
              </c:tx>
              <c:dLblPos val="ctr"/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D25-4B2B-BD76-FEF28C67223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7701,1</a:t>
                    </a:r>
                    <a:endParaRPr lang="ru-RU" dirty="0"/>
                  </a:p>
                </c:rich>
              </c:tx>
              <c:dLblPos val="ctr"/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D25-4B2B-BD76-FEF28C6722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2"/>
                <c:pt idx="0">
                  <c:v>2016</c:v>
                </c:pt>
                <c:pt idx="1">
                  <c:v>2015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2"/>
                <c:pt idx="0">
                  <c:v>5817.2</c:v>
                </c:pt>
                <c:pt idx="1">
                  <c:v>7701.1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D25-4B2B-BD76-FEF28C672235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377610342145893"/>
          <c:y val="0.8721649975399558"/>
          <c:w val="0.66636609342256992"/>
          <c:h val="0.1086959889072156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2015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2015год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523-4CA2-B4E7-AC693FA246B3}"/>
              </c:ext>
            </c:extLst>
          </c:dPt>
          <c:dPt>
            <c:idx val="1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523-4CA2-B4E7-AC693FA246B3}"/>
              </c:ext>
            </c:extLst>
          </c:dPt>
          <c:dPt>
            <c:idx val="2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523-4CA2-B4E7-AC693FA246B3}"/>
              </c:ext>
            </c:extLst>
          </c:dPt>
          <c:dLbls>
            <c:dLbl>
              <c:idx val="0"/>
              <c:layout>
                <c:manualLayout>
                  <c:x val="1.2826851288800557E-2"/>
                  <c:y val="-9.197548311625505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23-4CA2-B4E7-AC693FA246B3}"/>
                </c:ext>
              </c:extLst>
            </c:dLbl>
            <c:dLbl>
              <c:idx val="1"/>
              <c:layout>
                <c:manualLayout>
                  <c:x val="6.413425644400176E-3"/>
                  <c:y val="-0.1895798342667809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23-4CA2-B4E7-AC693FA246B3}"/>
                </c:ext>
              </c:extLst>
            </c:dLbl>
            <c:dLbl>
              <c:idx val="2"/>
              <c:layout>
                <c:manualLayout>
                  <c:x val="3.549132559633824E-2"/>
                  <c:y val="-0.3193060248207719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a:t>4817,6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23-4CA2-B4E7-AC693FA246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Дотации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754.2</c:v>
                </c:pt>
                <c:pt idx="1">
                  <c:v>2529.8000000000002</c:v>
                </c:pt>
                <c:pt idx="2">
                  <c:v>4817.6000000000004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523-4CA2-B4E7-AC693FA246B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Дотации </c:v>
                </c:pt>
              </c:strCache>
            </c:strRef>
          </c:cat>
          <c:val>
            <c:numRef>
              <c:f>Лист1!$C$2:$C$5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523-4CA2-B4E7-AC693FA246B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Дотации </c:v>
                </c:pt>
              </c:strCache>
            </c:strRef>
          </c:cat>
          <c:val>
            <c:numRef>
              <c:f>Лист1!$D$2:$D$5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523-4CA2-B4E7-AC693FA246B3}"/>
            </c:ext>
          </c:extLst>
        </c:ser>
        <c:shape val="box"/>
        <c:axId val="82352768"/>
        <c:axId val="82366848"/>
        <c:axId val="0"/>
      </c:bar3DChart>
      <c:catAx>
        <c:axId val="8235276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366848"/>
        <c:crosses val="autoZero"/>
        <c:auto val="1"/>
        <c:lblAlgn val="ctr"/>
        <c:lblOffset val="100"/>
      </c:catAx>
      <c:valAx>
        <c:axId val="82366848"/>
        <c:scaling>
          <c:orientation val="minMax"/>
        </c:scaling>
        <c:axPos val="l"/>
        <c:majorGridlines/>
        <c:numFmt formatCode="General" sourceLinked="1"/>
        <c:tickLblPos val="nextTo"/>
        <c:crossAx val="823527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c:rich>
      </c:tx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56B-4F02-BCFD-78E0BC8A2EC7}"/>
              </c:ext>
            </c:extLst>
          </c:dPt>
          <c:dPt>
            <c:idx val="1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6B-4F02-BCFD-78E0BC8A2EC7}"/>
              </c:ext>
            </c:extLst>
          </c:dPt>
          <c:dPt>
            <c:idx val="2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56B-4F02-BCFD-78E0BC8A2EC7}"/>
              </c:ext>
            </c:extLst>
          </c:dPt>
          <c:dLbls>
            <c:dLbl>
              <c:idx val="0"/>
              <c:layout>
                <c:manualLayout>
                  <c:x val="-4.1519971643553593E-3"/>
                  <c:y val="-9.561994216925108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6B-4F02-BCFD-78E0BC8A2EC7}"/>
                </c:ext>
              </c:extLst>
            </c:dLbl>
            <c:dLbl>
              <c:idx val="1"/>
              <c:layout>
                <c:manualLayout>
                  <c:x val="1.6638612481212778E-2"/>
                  <c:y val="-5.312499999999999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6B-4F02-BCFD-78E0BC8A2EC7}"/>
                </c:ext>
              </c:extLst>
            </c:dLbl>
            <c:dLbl>
              <c:idx val="2"/>
              <c:layout>
                <c:manualLayout>
                  <c:x val="2.3293975908039811E-2"/>
                  <c:y val="-0.3186862068314543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6B-4F02-BCFD-78E0BC8A2E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Дотации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864.4</c:v>
                </c:pt>
                <c:pt idx="1">
                  <c:v>100.5</c:v>
                </c:pt>
                <c:pt idx="2">
                  <c:v>4852.3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56B-4F02-BCFD-78E0BC8A2EC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Дотации </c:v>
                </c:pt>
              </c:strCache>
            </c:strRef>
          </c:cat>
          <c:val>
            <c:numRef>
              <c:f>Лист1!$C$2:$C$5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56B-4F02-BCFD-78E0BC8A2EC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Дотации </c:v>
                </c:pt>
              </c:strCache>
            </c:strRef>
          </c:cat>
          <c:val>
            <c:numRef>
              <c:f>Лист1!$D$2:$D$5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56B-4F02-BCFD-78E0BC8A2EC7}"/>
            </c:ext>
          </c:extLst>
        </c:ser>
        <c:shape val="box"/>
        <c:axId val="46475904"/>
        <c:axId val="46485888"/>
        <c:axId val="0"/>
      </c:bar3DChart>
      <c:catAx>
        <c:axId val="4647590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6485888"/>
        <c:crosses val="autoZero"/>
        <c:auto val="1"/>
        <c:lblAlgn val="ctr"/>
        <c:lblOffset val="100"/>
      </c:catAx>
      <c:valAx>
        <c:axId val="46485888"/>
        <c:scaling>
          <c:orientation val="minMax"/>
        </c:scaling>
        <c:axPos val="l"/>
        <c:majorGridlines/>
        <c:numFmt formatCode="General" sourceLinked="1"/>
        <c:tickLblPos val="nextTo"/>
        <c:crossAx val="464759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C3C6D-4F08-4483-850B-5D23238C61FE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13B2325C-C1C3-4FA5-9383-26F6ACC1ED25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chemeClr val="tx1"/>
              </a:solidFill>
            </a:rPr>
            <a:t>Составление проекта бюджета</a:t>
          </a:r>
          <a:endParaRPr lang="ru-RU" sz="2800" dirty="0"/>
        </a:p>
      </dgm:t>
    </dgm:pt>
    <dgm:pt modelId="{E69935B3-1DF1-4DD0-A3AF-0850E0BE4AB2}" type="parTrans" cxnId="{04825DA6-F0AD-4783-9057-F9A65ED760C5}">
      <dgm:prSet/>
      <dgm:spPr/>
      <dgm:t>
        <a:bodyPr/>
        <a:lstStyle/>
        <a:p>
          <a:endParaRPr lang="ru-RU"/>
        </a:p>
      </dgm:t>
    </dgm:pt>
    <dgm:pt modelId="{8A6CC376-50B9-4D32-BB10-082549327105}" type="sibTrans" cxnId="{04825DA6-F0AD-4783-9057-F9A65ED760C5}">
      <dgm:prSet/>
      <dgm:spPr/>
      <dgm:t>
        <a:bodyPr/>
        <a:lstStyle/>
        <a:p>
          <a:endParaRPr lang="ru-RU"/>
        </a:p>
      </dgm:t>
    </dgm:pt>
    <dgm:pt modelId="{88B81AE8-A545-41AE-A264-268C7AD2CE5B}">
      <dgm:prSet phldrT="[Текст]" custT="1"/>
      <dgm:spPr/>
      <dgm:t>
        <a:bodyPr/>
        <a:lstStyle/>
        <a:p>
          <a:r>
            <a:rPr lang="ru-RU" sz="2700" b="1" i="1" dirty="0" smtClean="0">
              <a:solidFill>
                <a:schemeClr val="tx1"/>
              </a:solidFill>
            </a:rPr>
            <a:t>Муниципальный финансовый контроль</a:t>
          </a:r>
          <a:endParaRPr lang="ru-RU" sz="2700" dirty="0"/>
        </a:p>
      </dgm:t>
    </dgm:pt>
    <dgm:pt modelId="{7F8A9B32-FAC7-40DD-9BA5-B87CC492ED59}" type="parTrans" cxnId="{47F5ED5E-4FB9-4B1A-815D-81DB225FB1FC}">
      <dgm:prSet/>
      <dgm:spPr/>
      <dgm:t>
        <a:bodyPr/>
        <a:lstStyle/>
        <a:p>
          <a:endParaRPr lang="ru-RU"/>
        </a:p>
      </dgm:t>
    </dgm:pt>
    <dgm:pt modelId="{573B5D7E-15E0-4B9A-BA4C-87A34935E3E5}" type="sibTrans" cxnId="{47F5ED5E-4FB9-4B1A-815D-81DB225FB1FC}">
      <dgm:prSet/>
      <dgm:spPr/>
      <dgm:t>
        <a:bodyPr/>
        <a:lstStyle/>
        <a:p>
          <a:endParaRPr lang="ru-RU"/>
        </a:p>
      </dgm:t>
    </dgm:pt>
    <dgm:pt modelId="{6235CC9E-8AFE-4B99-AF17-FE67BAB9C948}">
      <dgm:prSet custT="1"/>
      <dgm:spPr/>
      <dgm:t>
        <a:bodyPr/>
        <a:lstStyle/>
        <a:p>
          <a:r>
            <a:rPr lang="ru-RU" sz="2800" b="1" i="1" dirty="0" smtClean="0">
              <a:solidFill>
                <a:schemeClr val="tx1"/>
              </a:solidFill>
            </a:rPr>
            <a:t>Исполнение</a:t>
          </a:r>
          <a:r>
            <a:rPr lang="ru-RU" sz="3000" b="1" i="1" dirty="0" smtClean="0">
              <a:solidFill>
                <a:schemeClr val="tx1"/>
              </a:solidFill>
            </a:rPr>
            <a:t> бюджета </a:t>
          </a:r>
          <a:endParaRPr lang="ru-RU" sz="3000" dirty="0"/>
        </a:p>
      </dgm:t>
    </dgm:pt>
    <dgm:pt modelId="{1D61D369-827C-48D2-8E1A-F03238E99B29}" type="parTrans" cxnId="{81BE7DE7-0512-4DAF-ABA7-DDDCB7CA3B14}">
      <dgm:prSet/>
      <dgm:spPr/>
      <dgm:t>
        <a:bodyPr/>
        <a:lstStyle/>
        <a:p>
          <a:endParaRPr lang="ru-RU"/>
        </a:p>
      </dgm:t>
    </dgm:pt>
    <dgm:pt modelId="{F5916C01-CD3C-4D47-81FB-BA9ABFE1EC35}" type="sibTrans" cxnId="{81BE7DE7-0512-4DAF-ABA7-DDDCB7CA3B14}">
      <dgm:prSet/>
      <dgm:spPr/>
      <dgm:t>
        <a:bodyPr/>
        <a:lstStyle/>
        <a:p>
          <a:endParaRPr lang="ru-RU"/>
        </a:p>
      </dgm:t>
    </dgm:pt>
    <dgm:pt modelId="{135B6659-B809-43B8-85D3-9CAF3FC5C704}">
      <dgm:prSet custT="1"/>
      <dgm:spPr/>
      <dgm:t>
        <a:bodyPr/>
        <a:lstStyle/>
        <a:p>
          <a:r>
            <a:rPr lang="ru-RU" sz="2600" b="1" i="1" dirty="0" smtClean="0">
              <a:solidFill>
                <a:schemeClr val="tx1"/>
              </a:solidFill>
            </a:rPr>
            <a:t>Рассмотрение и утверждение бюджета</a:t>
          </a:r>
          <a:endParaRPr lang="ru-RU" sz="2600" dirty="0"/>
        </a:p>
      </dgm:t>
    </dgm:pt>
    <dgm:pt modelId="{26AD786B-F736-45BF-A63A-7EDB6645414B}" type="parTrans" cxnId="{B782A168-5158-4C9D-8E72-635EEE46FCE0}">
      <dgm:prSet/>
      <dgm:spPr/>
      <dgm:t>
        <a:bodyPr/>
        <a:lstStyle/>
        <a:p>
          <a:endParaRPr lang="ru-RU"/>
        </a:p>
      </dgm:t>
    </dgm:pt>
    <dgm:pt modelId="{D77FED07-4C1E-4C99-9F84-95F1A02F5E91}" type="sibTrans" cxnId="{B782A168-5158-4C9D-8E72-635EEE46FCE0}">
      <dgm:prSet/>
      <dgm:spPr/>
      <dgm:t>
        <a:bodyPr/>
        <a:lstStyle/>
        <a:p>
          <a:endParaRPr lang="ru-RU"/>
        </a:p>
      </dgm:t>
    </dgm:pt>
    <dgm:pt modelId="{9EAEC8A5-445E-49BD-84A4-45B47433EC03}">
      <dgm:prSet custT="1"/>
      <dgm:spPr/>
      <dgm:t>
        <a:bodyPr/>
        <a:lstStyle/>
        <a:p>
          <a:pPr algn="ctr"/>
          <a:r>
            <a:rPr lang="ru-RU" sz="2400" b="1" i="1" dirty="0" smtClean="0">
              <a:solidFill>
                <a:schemeClr val="tx1"/>
              </a:solidFill>
            </a:rPr>
            <a:t>Составление, внешняя проверка, рассмотрение и утверждение  бюджетной отчётности </a:t>
          </a:r>
          <a:endParaRPr lang="ru-RU" sz="2400" b="1" i="1" dirty="0">
            <a:solidFill>
              <a:schemeClr val="tx1"/>
            </a:solidFill>
          </a:endParaRPr>
        </a:p>
      </dgm:t>
    </dgm:pt>
    <dgm:pt modelId="{C36258C7-9157-48B0-B9EF-13D3DDFD9A41}" type="parTrans" cxnId="{5F7180A4-5840-457E-9B0B-321915E02104}">
      <dgm:prSet/>
      <dgm:spPr/>
      <dgm:t>
        <a:bodyPr/>
        <a:lstStyle/>
        <a:p>
          <a:endParaRPr lang="ru-RU"/>
        </a:p>
      </dgm:t>
    </dgm:pt>
    <dgm:pt modelId="{3EC11D3A-CE67-4DF0-9457-06409ECF63D1}" type="sibTrans" cxnId="{5F7180A4-5840-457E-9B0B-321915E02104}">
      <dgm:prSet/>
      <dgm:spPr/>
      <dgm:t>
        <a:bodyPr/>
        <a:lstStyle/>
        <a:p>
          <a:endParaRPr lang="ru-RU"/>
        </a:p>
      </dgm:t>
    </dgm:pt>
    <dgm:pt modelId="{18CBCD0F-8821-4228-953B-0E0B17D1178C}" type="pres">
      <dgm:prSet presAssocID="{845C3C6D-4F08-4483-850B-5D23238C61FE}" presName="linearFlow" presStyleCnt="0">
        <dgm:presLayoutVars>
          <dgm:dir/>
          <dgm:resizeHandles val="exact"/>
        </dgm:presLayoutVars>
      </dgm:prSet>
      <dgm:spPr/>
    </dgm:pt>
    <dgm:pt modelId="{56176E05-7090-47CA-A33B-A76A5E25F4B1}" type="pres">
      <dgm:prSet presAssocID="{13B2325C-C1C3-4FA5-9383-26F6ACC1ED25}" presName="composite" presStyleCnt="0"/>
      <dgm:spPr/>
    </dgm:pt>
    <dgm:pt modelId="{84F84334-F8D3-42DE-968F-B8667A7F80A1}" type="pres">
      <dgm:prSet presAssocID="{13B2325C-C1C3-4FA5-9383-26F6ACC1ED25}" presName="imgShp" presStyleLbl="fgImgPlace1" presStyleIdx="0" presStyleCnt="5" custScaleX="163406" custScaleY="147557" custLinFactNeighborX="-91148" custLinFactNeighborY="-12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8A2B6EB-5EBE-44E0-8F7B-C4CE8F07D7D9}" type="pres">
      <dgm:prSet presAssocID="{13B2325C-C1C3-4FA5-9383-26F6ACC1ED25}" presName="txShp" presStyleLbl="node1" presStyleIdx="0" presStyleCnt="5" custScaleX="131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1D676-60B7-4D65-9865-3140EAFB2591}" type="pres">
      <dgm:prSet presAssocID="{8A6CC376-50B9-4D32-BB10-082549327105}" presName="spacing" presStyleCnt="0"/>
      <dgm:spPr/>
    </dgm:pt>
    <dgm:pt modelId="{5A499A41-2C4B-4A5D-B718-B90B67B28187}" type="pres">
      <dgm:prSet presAssocID="{135B6659-B809-43B8-85D3-9CAF3FC5C704}" presName="composite" presStyleCnt="0"/>
      <dgm:spPr/>
    </dgm:pt>
    <dgm:pt modelId="{3FDF3625-2CBF-4A55-98D3-972C5F9EBA88}" type="pres">
      <dgm:prSet presAssocID="{135B6659-B809-43B8-85D3-9CAF3FC5C704}" presName="imgShp" presStyleLbl="fgImgPlace1" presStyleIdx="1" presStyleCnt="5" custScaleX="144646" custScaleY="144009" custLinFactX="-179" custLinFactNeighborX="-100000" custLinFactNeighborY="-401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A7E6681-16D0-4B43-B7CD-C4C2F07D1897}" type="pres">
      <dgm:prSet presAssocID="{135B6659-B809-43B8-85D3-9CAF3FC5C704}" presName="txShp" presStyleLbl="node1" presStyleIdx="1" presStyleCnt="5" custScaleX="130566" custLinFactNeighborX="781" custLinFactNeighborY="4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87640-A556-4B59-845D-8210523AE078}" type="pres">
      <dgm:prSet presAssocID="{D77FED07-4C1E-4C99-9F84-95F1A02F5E91}" presName="spacing" presStyleCnt="0"/>
      <dgm:spPr/>
    </dgm:pt>
    <dgm:pt modelId="{147E4B5B-32EC-476F-B30C-026E99BC776E}" type="pres">
      <dgm:prSet presAssocID="{6235CC9E-8AFE-4B99-AF17-FE67BAB9C948}" presName="composite" presStyleCnt="0"/>
      <dgm:spPr/>
    </dgm:pt>
    <dgm:pt modelId="{812DB84B-FB58-414C-B840-087F97FDB062}" type="pres">
      <dgm:prSet presAssocID="{6235CC9E-8AFE-4B99-AF17-FE67BAB9C948}" presName="imgShp" presStyleLbl="fgImgPlace1" presStyleIdx="2" presStyleCnt="5" custScaleX="157929" custScaleY="144608" custLinFactX="-210" custLinFactNeighborX="-100000" custLinFactNeighborY="600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6AA577C-4E68-4EFF-99AF-541C9F3F10D8}" type="pres">
      <dgm:prSet presAssocID="{6235CC9E-8AFE-4B99-AF17-FE67BAB9C948}" presName="txShp" presStyleLbl="node1" presStyleIdx="2" presStyleCnt="5" custScaleX="132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76999-50B2-42F0-81DD-ED16CE488C25}" type="pres">
      <dgm:prSet presAssocID="{F5916C01-CD3C-4D47-81FB-BA9ABFE1EC35}" presName="spacing" presStyleCnt="0"/>
      <dgm:spPr/>
    </dgm:pt>
    <dgm:pt modelId="{FD65A7A7-3831-42DA-BB79-4F69E060CB46}" type="pres">
      <dgm:prSet presAssocID="{9EAEC8A5-445E-49BD-84A4-45B47433EC03}" presName="composite" presStyleCnt="0"/>
      <dgm:spPr/>
    </dgm:pt>
    <dgm:pt modelId="{C3A2327A-1920-4EB5-A5CB-DC44F4DF3F5C}" type="pres">
      <dgm:prSet presAssocID="{9EAEC8A5-445E-49BD-84A4-45B47433EC03}" presName="imgShp" presStyleLbl="fgImgPlace1" presStyleIdx="3" presStyleCnt="5" custScaleX="162209" custScaleY="154725" custLinFactX="-4971" custLinFactNeighborX="-100000" custLinFactNeighborY="-701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3CD03F9-4DF4-44FC-B604-C0F5B1030FA6}" type="pres">
      <dgm:prSet presAssocID="{9EAEC8A5-445E-49BD-84A4-45B47433EC03}" presName="txShp" presStyleLbl="node1" presStyleIdx="3" presStyleCnt="5" custScaleX="132128" custScaleY="141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B1087-610A-4838-8A39-9AE351F8DBFB}" type="pres">
      <dgm:prSet presAssocID="{3EC11D3A-CE67-4DF0-9457-06409ECF63D1}" presName="spacing" presStyleCnt="0"/>
      <dgm:spPr/>
    </dgm:pt>
    <dgm:pt modelId="{13A9E5FA-1499-47FB-9616-E990021B86EA}" type="pres">
      <dgm:prSet presAssocID="{88B81AE8-A545-41AE-A264-268C7AD2CE5B}" presName="composite" presStyleCnt="0"/>
      <dgm:spPr/>
    </dgm:pt>
    <dgm:pt modelId="{034F3BA3-61F3-4558-88BF-E9832081CF89}" type="pres">
      <dgm:prSet presAssocID="{88B81AE8-A545-41AE-A264-268C7AD2CE5B}" presName="imgShp" presStyleLbl="fgImgPlace1" presStyleIdx="4" presStyleCnt="5" custScaleX="141853" custScaleY="141852" custLinFactX="-12918" custLinFactNeighborX="-100000" custLinFactNeighborY="-20043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93717326-8036-476B-A344-B262A26CF66C}" type="pres">
      <dgm:prSet presAssocID="{88B81AE8-A545-41AE-A264-268C7AD2CE5B}" presName="txShp" presStyleLbl="node1" presStyleIdx="4" presStyleCnt="5" custScaleX="132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904FD0-293A-4186-853D-88348C676FE6}" type="presOf" srcId="{845C3C6D-4F08-4483-850B-5D23238C61FE}" destId="{18CBCD0F-8821-4228-953B-0E0B17D1178C}" srcOrd="0" destOrd="0" presId="urn:microsoft.com/office/officeart/2005/8/layout/vList3#1"/>
    <dgm:cxn modelId="{50F18668-6E85-4980-8251-0608A378E2DA}" type="presOf" srcId="{88B81AE8-A545-41AE-A264-268C7AD2CE5B}" destId="{93717326-8036-476B-A344-B262A26CF66C}" srcOrd="0" destOrd="0" presId="urn:microsoft.com/office/officeart/2005/8/layout/vList3#1"/>
    <dgm:cxn modelId="{B782A168-5158-4C9D-8E72-635EEE46FCE0}" srcId="{845C3C6D-4F08-4483-850B-5D23238C61FE}" destId="{135B6659-B809-43B8-85D3-9CAF3FC5C704}" srcOrd="1" destOrd="0" parTransId="{26AD786B-F736-45BF-A63A-7EDB6645414B}" sibTransId="{D77FED07-4C1E-4C99-9F84-95F1A02F5E91}"/>
    <dgm:cxn modelId="{47F5ED5E-4FB9-4B1A-815D-81DB225FB1FC}" srcId="{845C3C6D-4F08-4483-850B-5D23238C61FE}" destId="{88B81AE8-A545-41AE-A264-268C7AD2CE5B}" srcOrd="4" destOrd="0" parTransId="{7F8A9B32-FAC7-40DD-9BA5-B87CC492ED59}" sibTransId="{573B5D7E-15E0-4B9A-BA4C-87A34935E3E5}"/>
    <dgm:cxn modelId="{04825DA6-F0AD-4783-9057-F9A65ED760C5}" srcId="{845C3C6D-4F08-4483-850B-5D23238C61FE}" destId="{13B2325C-C1C3-4FA5-9383-26F6ACC1ED25}" srcOrd="0" destOrd="0" parTransId="{E69935B3-1DF1-4DD0-A3AF-0850E0BE4AB2}" sibTransId="{8A6CC376-50B9-4D32-BB10-082549327105}"/>
    <dgm:cxn modelId="{11FF2487-F7CB-4488-8FFC-4DF4C3E5AC1A}" type="presOf" srcId="{13B2325C-C1C3-4FA5-9383-26F6ACC1ED25}" destId="{18A2B6EB-5EBE-44E0-8F7B-C4CE8F07D7D9}" srcOrd="0" destOrd="0" presId="urn:microsoft.com/office/officeart/2005/8/layout/vList3#1"/>
    <dgm:cxn modelId="{8D725082-CCDE-4B8F-ABB3-CA39FE7AAB62}" type="presOf" srcId="{9EAEC8A5-445E-49BD-84A4-45B47433EC03}" destId="{53CD03F9-4DF4-44FC-B604-C0F5B1030FA6}" srcOrd="0" destOrd="0" presId="urn:microsoft.com/office/officeart/2005/8/layout/vList3#1"/>
    <dgm:cxn modelId="{D01380CE-9DE2-4C03-8A9A-48A07871C791}" type="presOf" srcId="{135B6659-B809-43B8-85D3-9CAF3FC5C704}" destId="{AA7E6681-16D0-4B43-B7CD-C4C2F07D1897}" srcOrd="0" destOrd="0" presId="urn:microsoft.com/office/officeart/2005/8/layout/vList3#1"/>
    <dgm:cxn modelId="{81BE7DE7-0512-4DAF-ABA7-DDDCB7CA3B14}" srcId="{845C3C6D-4F08-4483-850B-5D23238C61FE}" destId="{6235CC9E-8AFE-4B99-AF17-FE67BAB9C948}" srcOrd="2" destOrd="0" parTransId="{1D61D369-827C-48D2-8E1A-F03238E99B29}" sibTransId="{F5916C01-CD3C-4D47-81FB-BA9ABFE1EC35}"/>
    <dgm:cxn modelId="{5F7180A4-5840-457E-9B0B-321915E02104}" srcId="{845C3C6D-4F08-4483-850B-5D23238C61FE}" destId="{9EAEC8A5-445E-49BD-84A4-45B47433EC03}" srcOrd="3" destOrd="0" parTransId="{C36258C7-9157-48B0-B9EF-13D3DDFD9A41}" sibTransId="{3EC11D3A-CE67-4DF0-9457-06409ECF63D1}"/>
    <dgm:cxn modelId="{841E919F-A25B-4067-A467-C0EB11B8405D}" type="presOf" srcId="{6235CC9E-8AFE-4B99-AF17-FE67BAB9C948}" destId="{86AA577C-4E68-4EFF-99AF-541C9F3F10D8}" srcOrd="0" destOrd="0" presId="urn:microsoft.com/office/officeart/2005/8/layout/vList3#1"/>
    <dgm:cxn modelId="{E1FC5D0A-57F5-40BB-AFCE-F9769E6F8688}" type="presParOf" srcId="{18CBCD0F-8821-4228-953B-0E0B17D1178C}" destId="{56176E05-7090-47CA-A33B-A76A5E25F4B1}" srcOrd="0" destOrd="0" presId="urn:microsoft.com/office/officeart/2005/8/layout/vList3#1"/>
    <dgm:cxn modelId="{38BD037A-2F21-43F4-A1F4-1C675B819EFF}" type="presParOf" srcId="{56176E05-7090-47CA-A33B-A76A5E25F4B1}" destId="{84F84334-F8D3-42DE-968F-B8667A7F80A1}" srcOrd="0" destOrd="0" presId="urn:microsoft.com/office/officeart/2005/8/layout/vList3#1"/>
    <dgm:cxn modelId="{C7AD2177-1594-4C54-AC81-C8E27E6A0464}" type="presParOf" srcId="{56176E05-7090-47CA-A33B-A76A5E25F4B1}" destId="{18A2B6EB-5EBE-44E0-8F7B-C4CE8F07D7D9}" srcOrd="1" destOrd="0" presId="urn:microsoft.com/office/officeart/2005/8/layout/vList3#1"/>
    <dgm:cxn modelId="{30B5701F-5F71-4691-A73D-58FF3A9494D2}" type="presParOf" srcId="{18CBCD0F-8821-4228-953B-0E0B17D1178C}" destId="{BF81D676-60B7-4D65-9865-3140EAFB2591}" srcOrd="1" destOrd="0" presId="urn:microsoft.com/office/officeart/2005/8/layout/vList3#1"/>
    <dgm:cxn modelId="{C6CE4C76-ADE2-4537-B273-5511900E5A69}" type="presParOf" srcId="{18CBCD0F-8821-4228-953B-0E0B17D1178C}" destId="{5A499A41-2C4B-4A5D-B718-B90B67B28187}" srcOrd="2" destOrd="0" presId="urn:microsoft.com/office/officeart/2005/8/layout/vList3#1"/>
    <dgm:cxn modelId="{DA25EBE3-9EEE-4A5A-8419-EDE5E9C679F9}" type="presParOf" srcId="{5A499A41-2C4B-4A5D-B718-B90B67B28187}" destId="{3FDF3625-2CBF-4A55-98D3-972C5F9EBA88}" srcOrd="0" destOrd="0" presId="urn:microsoft.com/office/officeart/2005/8/layout/vList3#1"/>
    <dgm:cxn modelId="{2E91D4D9-E722-4963-A49F-6826BF8D81B5}" type="presParOf" srcId="{5A499A41-2C4B-4A5D-B718-B90B67B28187}" destId="{AA7E6681-16D0-4B43-B7CD-C4C2F07D1897}" srcOrd="1" destOrd="0" presId="urn:microsoft.com/office/officeart/2005/8/layout/vList3#1"/>
    <dgm:cxn modelId="{F36D7465-E9D7-4D87-AC2F-CA547AA3AEF9}" type="presParOf" srcId="{18CBCD0F-8821-4228-953B-0E0B17D1178C}" destId="{C6887640-A556-4B59-845D-8210523AE078}" srcOrd="3" destOrd="0" presId="urn:microsoft.com/office/officeart/2005/8/layout/vList3#1"/>
    <dgm:cxn modelId="{3745BADE-2652-4DFB-A7D9-ADCD854121AD}" type="presParOf" srcId="{18CBCD0F-8821-4228-953B-0E0B17D1178C}" destId="{147E4B5B-32EC-476F-B30C-026E99BC776E}" srcOrd="4" destOrd="0" presId="urn:microsoft.com/office/officeart/2005/8/layout/vList3#1"/>
    <dgm:cxn modelId="{8B521401-5FB4-4DA0-8780-75310D66C08B}" type="presParOf" srcId="{147E4B5B-32EC-476F-B30C-026E99BC776E}" destId="{812DB84B-FB58-414C-B840-087F97FDB062}" srcOrd="0" destOrd="0" presId="urn:microsoft.com/office/officeart/2005/8/layout/vList3#1"/>
    <dgm:cxn modelId="{925F6FE3-3A8E-4C14-8E8A-FE321E07C83F}" type="presParOf" srcId="{147E4B5B-32EC-476F-B30C-026E99BC776E}" destId="{86AA577C-4E68-4EFF-99AF-541C9F3F10D8}" srcOrd="1" destOrd="0" presId="urn:microsoft.com/office/officeart/2005/8/layout/vList3#1"/>
    <dgm:cxn modelId="{CD5FBBC2-086A-45F3-92BC-916A5FC0D938}" type="presParOf" srcId="{18CBCD0F-8821-4228-953B-0E0B17D1178C}" destId="{7A176999-50B2-42F0-81DD-ED16CE488C25}" srcOrd="5" destOrd="0" presId="urn:microsoft.com/office/officeart/2005/8/layout/vList3#1"/>
    <dgm:cxn modelId="{1EE800F1-4535-4914-820A-8848F4CC3D36}" type="presParOf" srcId="{18CBCD0F-8821-4228-953B-0E0B17D1178C}" destId="{FD65A7A7-3831-42DA-BB79-4F69E060CB46}" srcOrd="6" destOrd="0" presId="urn:microsoft.com/office/officeart/2005/8/layout/vList3#1"/>
    <dgm:cxn modelId="{4AC191A8-8F66-4677-B29E-8785544616B0}" type="presParOf" srcId="{FD65A7A7-3831-42DA-BB79-4F69E060CB46}" destId="{C3A2327A-1920-4EB5-A5CB-DC44F4DF3F5C}" srcOrd="0" destOrd="0" presId="urn:microsoft.com/office/officeart/2005/8/layout/vList3#1"/>
    <dgm:cxn modelId="{07BFE37E-165D-42ED-AB5D-9E3F0AD8A31F}" type="presParOf" srcId="{FD65A7A7-3831-42DA-BB79-4F69E060CB46}" destId="{53CD03F9-4DF4-44FC-B604-C0F5B1030FA6}" srcOrd="1" destOrd="0" presId="urn:microsoft.com/office/officeart/2005/8/layout/vList3#1"/>
    <dgm:cxn modelId="{55A5B4EC-1694-461D-8C14-8DFA78AC4D62}" type="presParOf" srcId="{18CBCD0F-8821-4228-953B-0E0B17D1178C}" destId="{E3AB1087-610A-4838-8A39-9AE351F8DBFB}" srcOrd="7" destOrd="0" presId="urn:microsoft.com/office/officeart/2005/8/layout/vList3#1"/>
    <dgm:cxn modelId="{271637A0-1610-4279-82A6-27EBE7C5D999}" type="presParOf" srcId="{18CBCD0F-8821-4228-953B-0E0B17D1178C}" destId="{13A9E5FA-1499-47FB-9616-E990021B86EA}" srcOrd="8" destOrd="0" presId="urn:microsoft.com/office/officeart/2005/8/layout/vList3#1"/>
    <dgm:cxn modelId="{EC913D41-5F2E-4E41-A66D-1C7E53D8E37C}" type="presParOf" srcId="{13A9E5FA-1499-47FB-9616-E990021B86EA}" destId="{034F3BA3-61F3-4558-88BF-E9832081CF89}" srcOrd="0" destOrd="0" presId="urn:microsoft.com/office/officeart/2005/8/layout/vList3#1"/>
    <dgm:cxn modelId="{157996A5-C164-471C-97BF-69A2914BFBD0}" type="presParOf" srcId="{13A9E5FA-1499-47FB-9616-E990021B86EA}" destId="{93717326-8036-476B-A344-B262A26CF66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A2B6EB-5EBE-44E0-8F7B-C4CE8F07D7D9}">
      <dsp:nvSpPr>
        <dsp:cNvPr id="0" name=""/>
        <dsp:cNvSpPr/>
      </dsp:nvSpPr>
      <dsp:spPr>
        <a:xfrm rot="10800000">
          <a:off x="561955" y="127177"/>
          <a:ext cx="7912585" cy="5232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74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tx1"/>
              </a:solidFill>
            </a:rPr>
            <a:t>Составление проекта бюджета</a:t>
          </a:r>
          <a:endParaRPr lang="ru-RU" sz="2800" kern="1200" dirty="0"/>
        </a:p>
      </dsp:txBody>
      <dsp:txXfrm rot="10800000">
        <a:off x="561955" y="127177"/>
        <a:ext cx="7912585" cy="523260"/>
      </dsp:txXfrm>
    </dsp:sp>
    <dsp:sp modelId="{84F84334-F8D3-42DE-968F-B8667A7F80A1}">
      <dsp:nvSpPr>
        <dsp:cNvPr id="0" name=""/>
        <dsp:cNvSpPr/>
      </dsp:nvSpPr>
      <dsp:spPr>
        <a:xfrm>
          <a:off x="609151" y="2079"/>
          <a:ext cx="855039" cy="7721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7E6681-16D0-4B43-B7CD-C4C2F07D1897}">
      <dsp:nvSpPr>
        <dsp:cNvPr id="0" name=""/>
        <dsp:cNvSpPr/>
      </dsp:nvSpPr>
      <dsp:spPr>
        <a:xfrm rot="10800000">
          <a:off x="642148" y="1068056"/>
          <a:ext cx="7846063" cy="5232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743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dirty="0" smtClean="0">
              <a:solidFill>
                <a:schemeClr val="tx1"/>
              </a:solidFill>
            </a:rPr>
            <a:t>Рассмотрение и утверждение бюджета</a:t>
          </a:r>
          <a:endParaRPr lang="ru-RU" sz="2600" kern="1200" dirty="0"/>
        </a:p>
      </dsp:txBody>
      <dsp:txXfrm rot="10800000">
        <a:off x="642148" y="1068056"/>
        <a:ext cx="7846063" cy="523260"/>
      </dsp:txXfrm>
    </dsp:sp>
    <dsp:sp modelId="{3FDF3625-2CBF-4A55-98D3-972C5F9EBA88}">
      <dsp:nvSpPr>
        <dsp:cNvPr id="0" name=""/>
        <dsp:cNvSpPr/>
      </dsp:nvSpPr>
      <dsp:spPr>
        <a:xfrm>
          <a:off x="610977" y="910029"/>
          <a:ext cx="756875" cy="75354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A577C-4E68-4EFF-99AF-541C9F3F10D8}">
      <dsp:nvSpPr>
        <dsp:cNvPr id="0" name=""/>
        <dsp:cNvSpPr/>
      </dsp:nvSpPr>
      <dsp:spPr>
        <a:xfrm rot="10800000">
          <a:off x="548283" y="1957507"/>
          <a:ext cx="7939928" cy="5232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74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tx1"/>
              </a:solidFill>
            </a:rPr>
            <a:t>Исполнение</a:t>
          </a:r>
          <a:r>
            <a:rPr lang="ru-RU" sz="3000" b="1" i="1" kern="1200" dirty="0" smtClean="0">
              <a:solidFill>
                <a:schemeClr val="tx1"/>
              </a:solidFill>
            </a:rPr>
            <a:t> бюджета </a:t>
          </a:r>
          <a:endParaRPr lang="ru-RU" sz="3000" kern="1200" dirty="0"/>
        </a:p>
      </dsp:txBody>
      <dsp:txXfrm rot="10800000">
        <a:off x="548283" y="1957507"/>
        <a:ext cx="7939928" cy="523260"/>
      </dsp:txXfrm>
    </dsp:sp>
    <dsp:sp modelId="{812DB84B-FB58-414C-B840-087F97FDB062}">
      <dsp:nvSpPr>
        <dsp:cNvPr id="0" name=""/>
        <dsp:cNvSpPr/>
      </dsp:nvSpPr>
      <dsp:spPr>
        <a:xfrm>
          <a:off x="576063" y="1872210"/>
          <a:ext cx="826380" cy="75667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D03F9-4DF4-44FC-B604-C0F5B1030FA6}">
      <dsp:nvSpPr>
        <dsp:cNvPr id="0" name=""/>
        <dsp:cNvSpPr/>
      </dsp:nvSpPr>
      <dsp:spPr>
        <a:xfrm rot="10800000">
          <a:off x="548283" y="2787337"/>
          <a:ext cx="7939928" cy="7422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74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</a:rPr>
            <a:t>Составление, внешняя проверка, рассмотрение и утверждение  бюджетной отчётности </a:t>
          </a:r>
          <a:endParaRPr lang="ru-RU" sz="2400" b="1" i="1" kern="1200" dirty="0">
            <a:solidFill>
              <a:schemeClr val="tx1"/>
            </a:solidFill>
          </a:endParaRPr>
        </a:p>
      </dsp:txBody>
      <dsp:txXfrm rot="10800000">
        <a:off x="548283" y="2787337"/>
        <a:ext cx="7939928" cy="742287"/>
      </dsp:txXfrm>
    </dsp:sp>
    <dsp:sp modelId="{C3A2327A-1920-4EB5-A5CB-DC44F4DF3F5C}">
      <dsp:nvSpPr>
        <dsp:cNvPr id="0" name=""/>
        <dsp:cNvSpPr/>
      </dsp:nvSpPr>
      <dsp:spPr>
        <a:xfrm>
          <a:off x="539952" y="2716971"/>
          <a:ext cx="848776" cy="80961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17326-8036-476B-A344-B262A26CF66C}">
      <dsp:nvSpPr>
        <dsp:cNvPr id="0" name=""/>
        <dsp:cNvSpPr/>
      </dsp:nvSpPr>
      <dsp:spPr>
        <a:xfrm rot="10800000">
          <a:off x="548283" y="3828983"/>
          <a:ext cx="7939928" cy="5232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743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1" kern="1200" dirty="0" smtClean="0">
              <a:solidFill>
                <a:schemeClr val="tx1"/>
              </a:solidFill>
            </a:rPr>
            <a:t>Муниципальный финансовый контроль</a:t>
          </a:r>
          <a:endParaRPr lang="ru-RU" sz="2700" kern="1200" dirty="0"/>
        </a:p>
      </dsp:txBody>
      <dsp:txXfrm rot="10800000">
        <a:off x="548283" y="3828983"/>
        <a:ext cx="7939928" cy="523260"/>
      </dsp:txXfrm>
    </dsp:sp>
    <dsp:sp modelId="{034F3BA3-61F3-4558-88BF-E9832081CF89}">
      <dsp:nvSpPr>
        <dsp:cNvPr id="0" name=""/>
        <dsp:cNvSpPr/>
      </dsp:nvSpPr>
      <dsp:spPr>
        <a:xfrm>
          <a:off x="551626" y="3614608"/>
          <a:ext cx="742261" cy="74225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23520-A081-499A-9124-568521D06FEC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53362-6FCF-45EC-9C4A-AA6B25034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145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53362-6FCF-45EC-9C4A-AA6B25034E8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502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8821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827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9187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98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9469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5089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1560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2181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039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1389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262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800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2742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7978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3477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41533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8711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75443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41049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10624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9852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59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177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057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079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030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016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804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496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5752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  <p:sldLayoutId id="2147484103" r:id="rId13"/>
    <p:sldLayoutId id="2147484104" r:id="rId14"/>
    <p:sldLayoutId id="2147484105" r:id="rId15"/>
    <p:sldLayoutId id="2147484106" r:id="rId16"/>
    <p:sldLayoutId id="214748410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30932" y="2039824"/>
            <a:ext cx="9174932" cy="2685320"/>
          </a:xfrm>
          <a:prstGeom prst="rect">
            <a:avLst/>
          </a:prstGeom>
        </p:spPr>
      </p:pic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107950" y="187325"/>
            <a:ext cx="1363663" cy="982663"/>
            <a:chOff x="107504" y="187288"/>
            <a:chExt cx="1363979" cy="982081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187288"/>
              <a:ext cx="612787" cy="982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584" y="188641"/>
              <a:ext cx="643899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1331641" y="343034"/>
            <a:ext cx="7547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Осинский муниципальный район</a:t>
            </a:r>
            <a:br>
              <a:rPr lang="ru-RU" sz="2800" b="1" dirty="0" smtClean="0">
                <a:ln w="1905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800" b="1" dirty="0" err="1" smtClean="0">
                <a:ln w="1905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Новозалесновское</a:t>
            </a:r>
            <a:r>
              <a:rPr lang="ru-RU" sz="2800" b="1" dirty="0" smtClean="0">
                <a:ln w="1905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 сельское поселение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0932" y="2279838"/>
            <a:ext cx="9174932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ookman Old Style" pitchFamily="18" charset="0"/>
                <a:cs typeface="Times New Roman" pitchFamily="18" charset="0"/>
              </a:rPr>
              <a:t>Бюджет для граждан</a:t>
            </a:r>
            <a:endParaRPr lang="ru-RU" sz="2800" b="1" dirty="0" smtClean="0">
              <a:ln w="6600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ookman Old Styl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 err="1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ookman Old Style" pitchFamily="18" charset="0"/>
                <a:cs typeface="Times New Roman" pitchFamily="18" charset="0"/>
              </a:rPr>
              <a:t>Новозалесновского</a:t>
            </a:r>
            <a:r>
              <a:rPr lang="ru-RU" sz="28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ookman Old Style" pitchFamily="18" charset="0"/>
                <a:cs typeface="Times New Roman" pitchFamily="18" charset="0"/>
              </a:rPr>
              <a:t> сельского поселения </a:t>
            </a:r>
          </a:p>
          <a:p>
            <a:pPr algn="ctr">
              <a:defRPr/>
            </a:pPr>
            <a:r>
              <a:rPr lang="ru-RU" sz="28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ookman Old Style" pitchFamily="18" charset="0"/>
                <a:cs typeface="Times New Roman" pitchFamily="18" charset="0"/>
              </a:rPr>
              <a:t>на 2016 год и плановый период 2017-2018 годы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4905910"/>
            <a:ext cx="85556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E-mail:</a:t>
            </a:r>
            <a:r>
              <a:rPr lang="en-US" sz="20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adm-novozalesnovo@yandex.ru</a:t>
            </a:r>
            <a:r>
              <a:rPr lang="ru-RU" sz="2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http://osinskij.permarea.ru/manage-novozalesnovskoe</a:t>
            </a:r>
          </a:p>
          <a:p>
            <a:pPr algn="ctr">
              <a:defRPr/>
            </a:pPr>
            <a:endParaRPr lang="ru-RU" sz="2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Докладчик: глава </a:t>
            </a:r>
            <a:r>
              <a:rPr lang="ru-RU" sz="2000" b="1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Новозалесновского</a:t>
            </a:r>
            <a:r>
              <a:rPr lang="ru-RU" sz="2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 сельского поселения </a:t>
            </a:r>
            <a:r>
              <a:rPr lang="ru-RU" sz="2000" b="1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Т.В.Шилова</a:t>
            </a:r>
            <a:endParaRPr lang="ru-RU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94122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основные понятия</a:t>
            </a:r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3491880" y="2132856"/>
            <a:ext cx="5400600" cy="432048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перечисляются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форме:</a:t>
            </a:r>
          </a:p>
          <a:p>
            <a:pPr algn="ctr" eaLnBrk="1" hangingPunct="1">
              <a:buFont typeface="Arial" charset="0"/>
              <a:buNone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Дотаций –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определения конкретной цели их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использования</a:t>
            </a:r>
          </a:p>
          <a:p>
            <a:pPr algn="just" eaLnBrk="1" hangingPunct="1"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Субсидий –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целях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расходных обязательств муниципального образования по вопросам местного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значения</a:t>
            </a:r>
          </a:p>
          <a:p>
            <a:pPr algn="just" eaLnBrk="1" hangingPunct="1"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Субвенций –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выполнение переданных государственных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полномочий</a:t>
            </a:r>
          </a:p>
          <a:p>
            <a:pPr algn="just" eaLnBrk="1" hangingPunct="1"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Иных межбюджетных трансфертов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071688"/>
            <a:ext cx="321468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107950" y="187325"/>
            <a:ext cx="1363663" cy="982663"/>
            <a:chOff x="107504" y="187288"/>
            <a:chExt cx="1363979" cy="982081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187288"/>
              <a:ext cx="612787" cy="982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584" y="188641"/>
              <a:ext cx="643899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Разграничение полномочий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981075"/>
            <a:ext cx="8353425" cy="863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Вопросы ведения муниципального образования определены Федеральным законом: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 от 06.10.2003 № 131-ФЗ  «Об общих принципах организации местного самоуправления в Российской Федерации».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850" y="1916113"/>
          <a:ext cx="3888432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Вопросы в ведении района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Содержание, ремонт и капитальный ремонт, реконструкция, строительство автомобильных дорог </a:t>
                      </a:r>
                      <a:r>
                        <a:rPr kumimoji="0" lang="ru-RU" sz="10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вне границ населенных пунктов в границах муниципального района</a:t>
                      </a:r>
                      <a:endParaRPr lang="ru-RU" sz="1000" b="1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в границах муниципального района </a:t>
                      </a:r>
                      <a:r>
                        <a:rPr kumimoji="0" lang="ru-RU" sz="1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</a:t>
                      </a: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и газоснабжения поселений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утилизации и переработки бытовых и промышленных отходов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предоставления общедоступного и бесплатного дошкольного, начального общего, основного общего, среднего общего образования по основным общеобразовательным программам в муниципальных образовательных организациях (за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</a:t>
                      </a:r>
                      <a:r>
                        <a:rPr kumimoji="0"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образовательными  стандартами)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Организация охраны общественного порядка на территории муниципального района муниципальной милиции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Участие в предупреждении и ликвидации последствий чрезвычайных ситуаций на территории муниципального района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Создание условий для оказания медицинской помощи</a:t>
                      </a:r>
                      <a:r>
                        <a:rPr lang="ru-RU" sz="1000" baseline="0" dirty="0" smtClean="0"/>
                        <a:t> населению на территории муниципального района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43438" y="1916113"/>
          <a:ext cx="4176464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Вопросы в ведении поселения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Содержание, ремонт и капитальный ремонт, реконструкция, строительство автомобильных дорог </a:t>
                      </a:r>
                      <a:r>
                        <a:rPr kumimoji="0" lang="ru-RU" sz="10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границах населенных пунктов поселения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в границах поселения </a:t>
                      </a:r>
                      <a:r>
                        <a:rPr kumimoji="0" lang="ru-RU" sz="1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</a:t>
                      </a: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-, тепло-, </a:t>
                      </a:r>
                      <a:r>
                        <a:rPr kumimoji="0" lang="ru-RU" sz="1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газо</a:t>
                      </a: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и водоснабжения населения, водоотведения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сбора и вывоза бытовых отходов и мусора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благоустройства территории поселения (включая освещение улиц, озеленение территории, установку указателей с наименованиями улиц и номерами домов, размещение и содержание малых архитектурных форм)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Обеспечение первичных мер пожарной безопасности в границах населённых</a:t>
                      </a:r>
                      <a:r>
                        <a:rPr lang="ru-RU" sz="1000" baseline="0" dirty="0" smtClean="0"/>
                        <a:t> пунктов поселения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Установление, изменения и отмена местных налогов и сборов поселения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Создание условий для массового отдыха жителей поселения и организация обустройства</a:t>
                      </a:r>
                      <a:r>
                        <a:rPr lang="ru-RU" sz="1000" baseline="0" dirty="0" smtClean="0"/>
                        <a:t> мест массового отдыха населения, включая обеспечение свободного доступа граждан к водным объектам общего пользования и их береговым полосам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Итого 32 вопроса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504" name="TextBox 5"/>
          <p:cNvSpPr txBox="1">
            <a:spLocks noChangeArrowheads="1"/>
          </p:cNvSpPr>
          <p:nvPr/>
        </p:nvSpPr>
        <p:spPr bwMode="auto">
          <a:xfrm>
            <a:off x="395288" y="6237288"/>
            <a:ext cx="8497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основании данных полномочий принимаются  расходные обязательства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773380820"/>
              </p:ext>
            </p:extLst>
          </p:nvPr>
        </p:nvGraphicFramePr>
        <p:xfrm>
          <a:off x="536995" y="2564904"/>
          <a:ext cx="410445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8459" y="1532549"/>
            <a:ext cx="4139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Bookman Old Style" panose="02050604050505020204" pitchFamily="18" charset="0"/>
                <a:ea typeface="Arial Unicode MS" pitchFamily="34" charset="-128"/>
                <a:cs typeface="Arial Unicode MS" pitchFamily="34" charset="-128"/>
              </a:rPr>
              <a:t>Прогнозируемый объем доходов на 2015 и на 2016 год, тыс.руб.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5971" y="338991"/>
            <a:ext cx="8100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Основные характеристики бюджета </a:t>
            </a:r>
          </a:p>
          <a:p>
            <a:pPr algn="ctr"/>
            <a:r>
              <a:rPr lang="ru-RU" sz="2400" b="1" dirty="0" err="1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Новозалесновского</a:t>
            </a:r>
            <a:r>
              <a:rPr lang="ru-RU" sz="2400" b="1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сельского поселения 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471078517"/>
              </p:ext>
            </p:extLst>
          </p:nvPr>
        </p:nvGraphicFramePr>
        <p:xfrm>
          <a:off x="4644008" y="2564904"/>
          <a:ext cx="417646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88024" y="1512269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Bookman Old Style" panose="02050604050505020204" pitchFamily="18" charset="0"/>
                <a:ea typeface="Arial Unicode MS" pitchFamily="34" charset="-128"/>
                <a:cs typeface="Arial Unicode MS" pitchFamily="34" charset="-128"/>
              </a:rPr>
              <a:t>Общий объем расходов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Bookman Old Style" panose="02050604050505020204" pitchFamily="18" charset="0"/>
                <a:ea typeface="Arial Unicode MS" pitchFamily="34" charset="-128"/>
                <a:cs typeface="Arial Unicode MS" pitchFamily="34" charset="-128"/>
              </a:rPr>
              <a:t>на 2015 и на 2016 года, тыс.руб.</a:t>
            </a:r>
          </a:p>
        </p:txBody>
      </p:sp>
      <p:grpSp>
        <p:nvGrpSpPr>
          <p:cNvPr id="11" name="Группа 1"/>
          <p:cNvGrpSpPr>
            <a:grpSpLocks/>
          </p:cNvGrpSpPr>
          <p:nvPr/>
        </p:nvGrpSpPr>
        <p:grpSpPr bwMode="auto">
          <a:xfrm>
            <a:off x="107950" y="187325"/>
            <a:ext cx="1363663" cy="982663"/>
            <a:chOff x="107504" y="187288"/>
            <a:chExt cx="1363979" cy="982081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504" y="187288"/>
              <a:ext cx="612787" cy="982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7584" y="188641"/>
              <a:ext cx="643899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107950" y="187325"/>
            <a:ext cx="1363663" cy="982663"/>
            <a:chOff x="107504" y="187288"/>
            <a:chExt cx="1363979" cy="98208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504" y="187288"/>
              <a:ext cx="612787" cy="982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188641"/>
              <a:ext cx="643899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3317464777"/>
              </p:ext>
            </p:extLst>
          </p:nvPr>
        </p:nvGraphicFramePr>
        <p:xfrm>
          <a:off x="133102" y="1678496"/>
          <a:ext cx="4438898" cy="4990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3779654368"/>
              </p:ext>
            </p:extLst>
          </p:nvPr>
        </p:nvGraphicFramePr>
        <p:xfrm>
          <a:off x="4572000" y="1678496"/>
          <a:ext cx="4355976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763688" y="187325"/>
            <a:ext cx="7164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Структура налоговых и неналоговых доходов, дотаций на выравнивание бюджетной обеспеченности и иные межбюджетные трансферты</a:t>
            </a:r>
          </a:p>
          <a:p>
            <a:pPr algn="ctr"/>
            <a:r>
              <a:rPr lang="ru-RU" b="1" dirty="0" err="1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Новозалесновского</a:t>
            </a:r>
            <a:r>
              <a:rPr lang="ru-RU" b="1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сельского поселения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107950" y="187325"/>
            <a:ext cx="1363663" cy="982663"/>
            <a:chOff x="107504" y="187288"/>
            <a:chExt cx="1363979" cy="98208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504" y="187288"/>
              <a:ext cx="612787" cy="982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188641"/>
              <a:ext cx="643899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1979712" y="447823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Перечень муниципальных программ</a:t>
            </a:r>
            <a:endParaRPr lang="ru-RU" sz="2400" b="1" dirty="0">
              <a:ln w="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0973226"/>
              </p:ext>
            </p:extLst>
          </p:nvPr>
        </p:nvGraphicFramePr>
        <p:xfrm>
          <a:off x="179512" y="1340769"/>
          <a:ext cx="8784978" cy="5294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31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96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12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786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№ </a:t>
                      </a:r>
                      <a:r>
                        <a:rPr lang="ru-RU" sz="18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п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/</a:t>
                      </a:r>
                      <a:r>
                        <a:rPr lang="ru-RU" sz="18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п</a:t>
                      </a:r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Наименование программы</a:t>
                      </a:r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2015</a:t>
                      </a:r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2016</a:t>
                      </a:r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694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1</a:t>
                      </a:r>
                      <a:endParaRPr lang="ru-RU" sz="1600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Муниципальная программа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«Развитие муниципальной службы в администрации </a:t>
                      </a:r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Новозалесновского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 сельского поселения в 2016 -2018 </a:t>
                      </a:r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гг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» 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1882,6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1921,6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786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2</a:t>
                      </a:r>
                      <a:endParaRPr lang="ru-RU" sz="1600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Муниципальная программа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«Культура </a:t>
                      </a:r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Новозалесновского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 сельского поселения»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1842,5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839,8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694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3</a:t>
                      </a:r>
                      <a:endParaRPr lang="ru-RU" sz="1600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Муниципальная программа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«Инфраструктура и благоустройство территории </a:t>
                      </a:r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Новозалесновского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 сельского поселения»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3125,1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2654,5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694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4</a:t>
                      </a:r>
                      <a:endParaRPr lang="ru-RU" sz="1600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Муниципальная программа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«Осуществление мер по обеспечению общественной безопасности </a:t>
                      </a:r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Новозалесновского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 сельского поселения»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650,9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396,0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6602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5</a:t>
                      </a:r>
                      <a:endParaRPr lang="ru-RU" sz="1600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Муниципальная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программа  «Управление и распоряжение земельными и имущественными ресурсами администрации </a:t>
                      </a:r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Новозалесновского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 сельского поселения на 2015-2018 годы»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206,0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0,0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107950" y="187325"/>
            <a:ext cx="1363663" cy="982663"/>
            <a:chOff x="107504" y="187288"/>
            <a:chExt cx="1363979" cy="982081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504" y="187288"/>
              <a:ext cx="612787" cy="982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188641"/>
              <a:ext cx="643899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1578881" y="332656"/>
            <a:ext cx="7313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Распределение бюджетных ассигнований по муниципальным программам  и </a:t>
            </a:r>
            <a:r>
              <a:rPr lang="ru-RU" sz="2000" b="1" dirty="0" err="1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непрограммным</a:t>
            </a:r>
            <a:r>
              <a:rPr lang="ru-RU" sz="2000" b="1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направлениям деятельности </a:t>
            </a:r>
            <a:endParaRPr lang="ru-RU" sz="2000" b="1" dirty="0">
              <a:ln w="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5667381"/>
              </p:ext>
            </p:extLst>
          </p:nvPr>
        </p:nvGraphicFramePr>
        <p:xfrm>
          <a:off x="179511" y="1628801"/>
          <a:ext cx="8784977" cy="4812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84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63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721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68096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№ </a:t>
                      </a:r>
                      <a:r>
                        <a:rPr lang="ru-RU" sz="1800" b="1" i="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п</a:t>
                      </a:r>
                      <a:r>
                        <a:rPr lang="ru-RU" sz="18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/</a:t>
                      </a:r>
                      <a:r>
                        <a:rPr lang="ru-RU" sz="1800" b="1" i="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п</a:t>
                      </a:r>
                      <a:endParaRPr lang="ru-RU" sz="18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Наименование </a:t>
                      </a:r>
                      <a:r>
                        <a:rPr lang="ru-RU" sz="1800" b="1" i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="1" i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муниципальной </a:t>
                      </a:r>
                      <a:r>
                        <a:rPr lang="ru-RU" sz="18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программы</a:t>
                      </a:r>
                      <a:endParaRPr lang="ru-RU" sz="18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2015</a:t>
                      </a:r>
                      <a:endParaRPr lang="ru-RU" sz="18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2016</a:t>
                      </a:r>
                      <a:endParaRPr lang="ru-RU" sz="18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53951">
                <a:tc>
                  <a:txBody>
                    <a:bodyPr/>
                    <a:lstStyle/>
                    <a:p>
                      <a:r>
                        <a:rPr lang="ru-RU" sz="1600" i="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1</a:t>
                      </a:r>
                      <a:endParaRPr lang="ru-RU" sz="1600" i="0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Муниципальная программа </a:t>
                      </a: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«Развитие муниципальной службы в администрации </a:t>
                      </a:r>
                      <a:r>
                        <a:rPr lang="ru-RU" sz="1600" b="1" i="0" dirty="0" err="1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Новозалесновского</a:t>
                      </a: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 сельского поселения в 2016 -2018» </a:t>
                      </a:r>
                      <a:endParaRPr lang="ru-RU" sz="1600" i="0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1882,6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0" dirty="0" smtClean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(на основании</a:t>
                      </a:r>
                      <a:r>
                        <a:rPr lang="ru-RU" sz="1600" i="0" baseline="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600" i="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Закона</a:t>
                      </a:r>
                      <a:r>
                        <a:rPr lang="ru-RU" sz="1600" i="0" baseline="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 ПК «О бюджете Пермского на 2015 и на плановый период 2016-2017 года»  от ____ №  ____)</a:t>
                      </a:r>
                      <a:endParaRPr lang="ru-RU" sz="1600" i="0" dirty="0" smtClean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1921,6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0" dirty="0" smtClean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(на основании</a:t>
                      </a:r>
                      <a:r>
                        <a:rPr lang="ru-RU" sz="1600" i="0" baseline="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600" i="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Закона</a:t>
                      </a:r>
                      <a:r>
                        <a:rPr lang="ru-RU" sz="1600" i="0" baseline="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 ПК «О бюджете Пермского на 2016 и на плановый период 2016-2017 года»  от ____ №  ____)</a:t>
                      </a:r>
                      <a:endParaRPr lang="ru-RU" sz="1600" i="0" dirty="0" smtClean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12179">
                <a:tc>
                  <a:txBody>
                    <a:bodyPr/>
                    <a:lstStyle/>
                    <a:p>
                      <a:r>
                        <a:rPr lang="ru-RU" sz="1600" i="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2</a:t>
                      </a:r>
                      <a:endParaRPr lang="ru-RU" sz="1600" i="0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Муниципальная программа </a:t>
                      </a: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«Культура </a:t>
                      </a:r>
                      <a:r>
                        <a:rPr lang="ru-RU" sz="1600" b="1" i="0" dirty="0" err="1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Новозалесновского</a:t>
                      </a: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 сельского поселения»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1842,5</a:t>
                      </a:r>
                      <a:endParaRPr lang="ru-RU" sz="1600" i="0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839,8</a:t>
                      </a:r>
                      <a:endParaRPr lang="ru-RU" sz="1600" i="0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107950" y="187325"/>
            <a:ext cx="1363663" cy="982663"/>
            <a:chOff x="107504" y="187288"/>
            <a:chExt cx="1363979" cy="98208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504" y="187288"/>
              <a:ext cx="612787" cy="982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188641"/>
              <a:ext cx="643899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Прямоугольник 6"/>
          <p:cNvSpPr/>
          <p:nvPr/>
        </p:nvSpPr>
        <p:spPr>
          <a:xfrm>
            <a:off x="1691680" y="347727"/>
            <a:ext cx="71695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Муниципальная программа «Инфраструктура и благоустройство территории </a:t>
            </a:r>
            <a:r>
              <a:rPr lang="ru-RU" sz="2000" b="1" dirty="0" err="1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Новозалесновского</a:t>
            </a:r>
            <a:r>
              <a:rPr lang="ru-RU" sz="2000" b="1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сельского поселения», тыс.руб.</a:t>
            </a:r>
            <a:endParaRPr lang="ru-RU" sz="2000" b="1" dirty="0">
              <a:ln w="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6841687"/>
              </p:ext>
            </p:extLst>
          </p:nvPr>
        </p:nvGraphicFramePr>
        <p:xfrm>
          <a:off x="179512" y="1916832"/>
          <a:ext cx="8784977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8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11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73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49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№ </a:t>
                      </a:r>
                      <a:r>
                        <a:rPr lang="ru-RU" sz="18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п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/</a:t>
                      </a:r>
                      <a:r>
                        <a:rPr lang="ru-RU" sz="18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п</a:t>
                      </a:r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Наименование подпрограммы</a:t>
                      </a:r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2015</a:t>
                      </a:r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2016</a:t>
                      </a:r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1</a:t>
                      </a:r>
                      <a:endParaRPr lang="ru-RU" sz="1600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Совершенствование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 и развитие автомобильных дорог, повышение безопасности дорожного движения на дорогах общего пользования местного значения в границах населенных пунктов </a:t>
                      </a:r>
                      <a:r>
                        <a:rPr lang="ru-RU" sz="1600" baseline="0" dirty="0" err="1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Новозалесновского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 сельского поселения</a:t>
                      </a:r>
                      <a:endParaRPr lang="ru-RU" sz="1600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479,0</a:t>
                      </a:r>
                      <a:endParaRPr lang="ru-RU" sz="1600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531,5</a:t>
                      </a:r>
                    </a:p>
                    <a:p>
                      <a:pPr algn="ctr"/>
                      <a:r>
                        <a:rPr lang="ru-RU" sz="1600" i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(на основании</a:t>
                      </a:r>
                      <a:r>
                        <a:rPr lang="ru-RU" sz="1600" i="1" baseline="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600" i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Закона</a:t>
                      </a:r>
                      <a:r>
                        <a:rPr lang="ru-RU" sz="1600" i="1" baseline="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 ПК  от ____ №  ____)</a:t>
                      </a:r>
                      <a:endParaRPr lang="ru-RU" sz="1600" i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2</a:t>
                      </a:r>
                      <a:endParaRPr lang="ru-RU" sz="1600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Газификация и водоснабжение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Новозалесновского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 сельского поселения</a:t>
                      </a:r>
                      <a:endParaRPr lang="ru-RU" sz="1600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2200,0</a:t>
                      </a:r>
                      <a:endParaRPr lang="ru-RU" sz="1600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2000,0 </a:t>
                      </a:r>
                      <a:r>
                        <a:rPr lang="ru-RU" sz="1600" i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(газификация)</a:t>
                      </a:r>
                      <a:endParaRPr lang="ru-RU" sz="1600" i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3</a:t>
                      </a:r>
                      <a:endParaRPr lang="ru-RU" sz="1600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Благоустройство территории </a:t>
                      </a:r>
                      <a:r>
                        <a:rPr lang="ru-RU" sz="1600" baseline="0" dirty="0" err="1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Новозалесновского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 сельского поселения</a:t>
                      </a:r>
                      <a:endParaRPr lang="ru-RU" sz="1600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446,1  </a:t>
                      </a:r>
                      <a:endParaRPr lang="ru-RU" sz="1600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123,0  </a:t>
                      </a:r>
                      <a:r>
                        <a:rPr lang="ru-RU" sz="1600" i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(уличное освещение)</a:t>
                      </a:r>
                      <a:endParaRPr lang="ru-RU" sz="1600" i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0040">
                <a:tc gridSpan="2"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3125,1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2654,5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07950" y="187325"/>
            <a:ext cx="1363663" cy="982663"/>
            <a:chOff x="107504" y="187288"/>
            <a:chExt cx="1363979" cy="982081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504" y="187288"/>
              <a:ext cx="612787" cy="982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188641"/>
              <a:ext cx="643899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578881" y="215181"/>
            <a:ext cx="73856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Муниципальная программа </a:t>
            </a:r>
          </a:p>
          <a:p>
            <a:pPr algn="ctr"/>
            <a:r>
              <a:rPr lang="ru-RU" sz="2000" b="1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«Осуществление мер по обеспечению общественной безопасности </a:t>
            </a:r>
            <a:r>
              <a:rPr lang="ru-RU" sz="2000" b="1" dirty="0" err="1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Новозалесновского</a:t>
            </a:r>
            <a:r>
              <a:rPr lang="ru-RU" sz="2000" b="1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сельского поселения»</a:t>
            </a:r>
            <a:endParaRPr lang="ru-RU" sz="2000" b="1" dirty="0">
              <a:ln w="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548828"/>
              </p:ext>
            </p:extLst>
          </p:nvPr>
        </p:nvGraphicFramePr>
        <p:xfrm>
          <a:off x="229996" y="1768884"/>
          <a:ext cx="8712967" cy="2191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5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671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0117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№ </a:t>
                      </a:r>
                      <a:r>
                        <a:rPr lang="ru-RU" sz="18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п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/</a:t>
                      </a:r>
                      <a:r>
                        <a:rPr lang="ru-RU" sz="18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п</a:t>
                      </a:r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Наименование подпрограммы</a:t>
                      </a:r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2015</a:t>
                      </a:r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2016</a:t>
                      </a:r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697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1</a:t>
                      </a:r>
                      <a:endParaRPr lang="ru-RU" sz="1600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Развитие пожарной безопасности </a:t>
                      </a:r>
                      <a:endParaRPr lang="ru-RU" sz="1600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617,9</a:t>
                      </a:r>
                      <a:endParaRPr lang="ru-RU" sz="1600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383,0</a:t>
                      </a:r>
                      <a:endParaRPr lang="ru-RU" sz="1600" i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117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2</a:t>
                      </a:r>
                      <a:endParaRPr lang="ru-RU" sz="1600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Защита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 населения и территории </a:t>
                      </a:r>
                      <a:r>
                        <a:rPr lang="ru-RU" sz="1600" baseline="0" dirty="0" err="1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Новозалесновского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 сельского поселения от чрезвычайных ситуаций природного и техногенного характера</a:t>
                      </a:r>
                      <a:endParaRPr lang="ru-RU" sz="1600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13,0</a:t>
                      </a:r>
                      <a:endParaRPr lang="ru-RU" sz="1600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13,0</a:t>
                      </a:r>
                      <a:endParaRPr lang="ru-RU" sz="1600" i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1480551"/>
              </p:ext>
            </p:extLst>
          </p:nvPr>
        </p:nvGraphicFramePr>
        <p:xfrm>
          <a:off x="251520" y="4437112"/>
          <a:ext cx="8712969" cy="2040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312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99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36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№ </a:t>
                      </a:r>
                      <a:r>
                        <a:rPr lang="ru-RU" sz="18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п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/</a:t>
                      </a:r>
                      <a:r>
                        <a:rPr lang="ru-RU" sz="18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п</a:t>
                      </a:r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Наименование 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муниципальной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программы</a:t>
                      </a:r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2015</a:t>
                      </a:r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2016</a:t>
                      </a:r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0615">
                <a:tc>
                  <a:txBody>
                    <a:bodyPr/>
                    <a:lstStyle/>
                    <a:p>
                      <a:r>
                        <a:rPr lang="ru-RU" sz="1600" i="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1</a:t>
                      </a:r>
                      <a:endParaRPr lang="ru-RU" sz="1600" i="0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Муниципальная программа </a:t>
                      </a: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«Управление и распоряжение земельными и имущественными ресурсами  администрации </a:t>
                      </a:r>
                      <a:r>
                        <a:rPr lang="ru-RU" sz="1600" b="1" i="0" dirty="0" err="1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Новозалесновского</a:t>
                      </a: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 сельского поселения на 2015-2018 годы» </a:t>
                      </a:r>
                      <a:endParaRPr lang="ru-RU" sz="1600" i="0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206,0</a:t>
                      </a:r>
                      <a:endParaRPr lang="ru-RU" sz="1600" i="0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93"/>
          <p:cNvSpPr txBox="1">
            <a:spLocks noChangeArrowheads="1"/>
          </p:cNvSpPr>
          <p:nvPr/>
        </p:nvSpPr>
        <p:spPr bwMode="auto">
          <a:xfrm>
            <a:off x="0" y="1800072"/>
            <a:ext cx="9144000" cy="455509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Администрация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 err="1" smtClean="0">
                <a:solidFill>
                  <a:srgbClr val="FFFF00"/>
                </a:solidFill>
                <a:latin typeface="Bookman Old Style" pitchFamily="18" charset="0"/>
              </a:rPr>
              <a:t>Новозалесновского</a:t>
            </a:r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 сельского поселения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Осинский муниципальный район, Пермский край</a:t>
            </a:r>
            <a:r>
              <a:rPr lang="ru-RU" sz="20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с. </a:t>
            </a:r>
            <a:r>
              <a:rPr lang="ru-RU" sz="2000" b="1" dirty="0" err="1" smtClean="0">
                <a:solidFill>
                  <a:srgbClr val="FFFF00"/>
                </a:solidFill>
                <a:latin typeface="Bookman Old Style" pitchFamily="18" charset="0"/>
              </a:rPr>
              <a:t>Новозалесново</a:t>
            </a:r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, ул.Советская, 7</a:t>
            </a:r>
          </a:p>
          <a:p>
            <a:pPr algn="ctr" eaLnBrk="1" hangingPunct="1">
              <a:defRPr/>
            </a:pPr>
            <a:endParaRPr lang="ru-RU" sz="20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Режим работы:</a:t>
            </a:r>
            <a:r>
              <a:rPr lang="ru-RU" sz="2000" dirty="0" smtClean="0">
                <a:solidFill>
                  <a:srgbClr val="FFFF00"/>
                </a:solidFill>
                <a:latin typeface="Bookman Old Style" pitchFamily="18" charset="0"/>
              </a:rPr>
              <a:t>                                                                                       </a:t>
            </a:r>
          </a:p>
          <a:p>
            <a:pPr algn="ctr" eaLnBrk="1" hangingPunct="1">
              <a:defRPr/>
            </a:pPr>
            <a:r>
              <a:rPr lang="ru-RU" sz="2000" dirty="0" smtClean="0">
                <a:solidFill>
                  <a:srgbClr val="FFFF00"/>
                </a:solidFill>
                <a:latin typeface="Bookman Old Style" pitchFamily="18" charset="0"/>
              </a:rPr>
              <a:t>понедельник – пятница                                                                            </a:t>
            </a:r>
          </a:p>
          <a:p>
            <a:pPr algn="ctr" eaLnBrk="1" hangingPunct="1">
              <a:defRPr/>
            </a:pPr>
            <a:r>
              <a:rPr lang="ru-RU" sz="2000" dirty="0" smtClean="0">
                <a:solidFill>
                  <a:srgbClr val="FFFF00"/>
                </a:solidFill>
                <a:latin typeface="Bookman Old Style" pitchFamily="18" charset="0"/>
              </a:rPr>
              <a:t>9:00 – 17:00                                                                </a:t>
            </a:r>
          </a:p>
          <a:p>
            <a:pPr algn="ctr" eaLnBrk="1" hangingPunct="1">
              <a:defRPr/>
            </a:pPr>
            <a:r>
              <a:rPr lang="ru-RU" sz="2000" dirty="0" smtClean="0">
                <a:solidFill>
                  <a:srgbClr val="FFFF00"/>
                </a:solidFill>
                <a:latin typeface="Bookman Old Style" pitchFamily="18" charset="0"/>
              </a:rPr>
              <a:t>  Обед:13:00 – 14:00</a:t>
            </a:r>
          </a:p>
          <a:p>
            <a:pPr algn="ctr" eaLnBrk="1" hangingPunct="1">
              <a:defRPr/>
            </a:pPr>
            <a:endParaRPr lang="ru-RU" sz="20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Bookman Old Style" pitchFamily="18" charset="0"/>
              </a:rPr>
              <a:t>E-mail:</a:t>
            </a:r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pt-BR" sz="2000" b="1" dirty="0" smtClean="0">
                <a:solidFill>
                  <a:srgbClr val="FFFF00"/>
                </a:solidFill>
                <a:latin typeface="Bookman Old Style" pitchFamily="18" charset="0"/>
              </a:rPr>
              <a:t>adm-novozalesnovo@yandex.ru</a:t>
            </a:r>
            <a:endParaRPr lang="ru-RU" sz="20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http://osinskij.permarea.ru/manage-novozalesnovskoe</a:t>
            </a:r>
            <a:endParaRPr lang="ru-RU" sz="2000" b="1" dirty="0" smtClean="0">
              <a:solidFill>
                <a:srgbClr val="FFFF00"/>
              </a:solidFill>
              <a:latin typeface="Bookman Old Style" pitchFamily="18" charset="0"/>
            </a:endParaRP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107950" y="187325"/>
            <a:ext cx="1363663" cy="982663"/>
            <a:chOff x="107504" y="187288"/>
            <a:chExt cx="1363979" cy="982081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504" y="187288"/>
              <a:ext cx="612787" cy="982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188641"/>
              <a:ext cx="643899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Прямоугольник 1"/>
          <p:cNvSpPr/>
          <p:nvPr/>
        </p:nvSpPr>
        <p:spPr>
          <a:xfrm>
            <a:off x="720594" y="187325"/>
            <a:ext cx="84234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itchFamily="18" charset="0"/>
              </a:rPr>
              <a:t>Для получения дополнительной,</a:t>
            </a:r>
          </a:p>
          <a:p>
            <a:pPr algn="ctr">
              <a:defRPr/>
            </a:pPr>
            <a:r>
              <a:rPr lang="ru-RU" sz="2000" b="1" dirty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itchFamily="18" charset="0"/>
              </a:rPr>
              <a:t> подробной информации и решения проблем, </a:t>
            </a:r>
          </a:p>
          <a:p>
            <a:pPr algn="ctr">
              <a:defRPr/>
            </a:pPr>
            <a:r>
              <a:rPr lang="ru-RU" sz="2000" b="1" dirty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itchFamily="18" charset="0"/>
              </a:rPr>
              <a:t>относящихся к компетенции органов местного самоуправления, обращайтесь!</a:t>
            </a:r>
            <a:endParaRPr lang="ru-RU" sz="1200" b="1" dirty="0">
              <a:ln w="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107950" y="187325"/>
            <a:ext cx="1363663" cy="982663"/>
            <a:chOff x="107504" y="187288"/>
            <a:chExt cx="1363979" cy="98208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504" y="187288"/>
              <a:ext cx="612787" cy="982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188641"/>
              <a:ext cx="643899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Прямоугольник 6"/>
          <p:cNvSpPr/>
          <p:nvPr/>
        </p:nvSpPr>
        <p:spPr>
          <a:xfrm>
            <a:off x="2051720" y="260648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Что такое </a:t>
            </a:r>
            <a:endParaRPr lang="ru-RU" sz="2400" b="1" dirty="0" smtClean="0">
              <a:ln w="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2400" b="1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</a:t>
            </a:r>
            <a:r>
              <a:rPr lang="ru-RU" sz="2400" b="1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«Бюджет  для граждан?»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997839"/>
            <a:ext cx="44644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Бюджет для </a:t>
            </a:r>
            <a:r>
              <a:rPr lang="ru-RU" b="1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граждан</a:t>
            </a:r>
            <a:r>
              <a:rPr lang="ru-RU" b="1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- </a:t>
            </a:r>
            <a:r>
              <a:rPr lang="ru-RU" b="1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это информационный сборник, основная цель которого – познакомить население с основными понятиями, используемыми в бюджетном процессе, процедурой формирования бюджета поселения, а также основными характеристиками и направлениями расходов бюджета на 2016 год и на плановый период </a:t>
            </a:r>
            <a:endParaRPr lang="ru-RU" b="1" dirty="0" smtClean="0">
              <a:ln w="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b="1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2017 </a:t>
            </a:r>
            <a:r>
              <a:rPr lang="ru-RU" b="1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и 2018 годов».</a:t>
            </a:r>
            <a:endParaRPr lang="ru-RU" b="1" dirty="0" smtClean="0">
              <a:ln w="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060847"/>
            <a:ext cx="3600325" cy="410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107950" y="187325"/>
            <a:ext cx="1363663" cy="982663"/>
            <a:chOff x="107504" y="187288"/>
            <a:chExt cx="1363979" cy="98208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504" y="187288"/>
              <a:ext cx="612787" cy="982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188641"/>
              <a:ext cx="643899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Прямоугольник 6"/>
          <p:cNvSpPr/>
          <p:nvPr/>
        </p:nvSpPr>
        <p:spPr>
          <a:xfrm>
            <a:off x="3278216" y="260648"/>
            <a:ext cx="4606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ОСНОВНЫЕ ПОНЯТИЯ</a:t>
            </a:r>
            <a:endParaRPr lang="ru-RU" sz="2800" b="1" dirty="0" smtClean="0">
              <a:ln w="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5736" y="1628800"/>
            <a:ext cx="5184576" cy="18722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Бюджетная система </a:t>
            </a:r>
            <a:endParaRPr lang="ru-RU" b="1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Российской 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Федерации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4077072"/>
            <a:ext cx="1368152" cy="12961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федеральный бюджет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91680" y="4077072"/>
            <a:ext cx="1872208" cy="12961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бюджеты государственных внебюджетных фондов Российской Федерации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07904" y="4077072"/>
            <a:ext cx="1584176" cy="12961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бюджеты субъектов Российской Федерации 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36096" y="4077072"/>
            <a:ext cx="2016224" cy="12961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бюджеты территориальных государственных внебюджетных фондов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24328" y="4077072"/>
            <a:ext cx="1368152" cy="12961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местные бюджеты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39952" y="5805264"/>
            <a:ext cx="2088232" cy="72008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бюджеты муниципальных районов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5805264"/>
            <a:ext cx="1944216" cy="72008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бюджеты городских округов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44208" y="5805264"/>
            <a:ext cx="2520280" cy="72008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бюджеты городских и сельских поселений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755650" y="3500438"/>
            <a:ext cx="3960813" cy="504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627313" y="3500438"/>
            <a:ext cx="2016125" cy="504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643438" y="3500438"/>
            <a:ext cx="0" cy="504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572000" y="3500438"/>
            <a:ext cx="1728788" cy="504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572000" y="3500438"/>
            <a:ext cx="3671888" cy="4333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059113" y="5373688"/>
            <a:ext cx="5221287" cy="358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5292725" y="5373688"/>
            <a:ext cx="2951163" cy="358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8027988" y="5373688"/>
            <a:ext cx="252412" cy="431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5" descr="18b8088ba1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72816"/>
            <a:ext cx="172819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107950" y="187325"/>
            <a:ext cx="1363663" cy="982663"/>
            <a:chOff x="107504" y="187288"/>
            <a:chExt cx="1363979" cy="98208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504" y="187288"/>
              <a:ext cx="612787" cy="982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188641"/>
              <a:ext cx="643899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Прямоугольник 6"/>
          <p:cNvSpPr/>
          <p:nvPr/>
        </p:nvSpPr>
        <p:spPr>
          <a:xfrm>
            <a:off x="3347864" y="332656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основные понятия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Рисунок 7" descr="весы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772816"/>
            <a:ext cx="280831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95536" y="1844824"/>
            <a:ext cx="23042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ДОХОДЫ &lt; РАСХОДЫ = ДЕФИЦИТ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Bookman Old Style" panose="02050604050505020204" pitchFamily="18" charset="0"/>
                <a:ea typeface="Arial Unicode MS" pitchFamily="34" charset="-128"/>
                <a:cs typeface="Arial Unicode MS" pitchFamily="34" charset="-128"/>
              </a:rPr>
              <a:t>НЕДОСТАЮЩИЕ СРЕДСТВА БЕРУТ В ДОЛГ ИЛИ ИЗ НАКОПЛЕНИЙ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00192" y="1844824"/>
            <a:ext cx="252028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ДОХОДЫ &gt; РАСХОДЫ = ПРОФИЦИТ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FFFF00"/>
                </a:solidFill>
                <a:latin typeface="Bookman Old Style" panose="02050604050505020204" pitchFamily="18" charset="0"/>
                <a:ea typeface="Arial Unicode MS" pitchFamily="34" charset="-128"/>
                <a:cs typeface="Arial Unicode MS" pitchFamily="34" charset="-128"/>
              </a:rPr>
              <a:t>ИЗЛИШКИ СРЕДСТВ  НАПРАВЛЯЮТ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FF00"/>
                </a:solidFill>
                <a:latin typeface="Bookman Old Style" panose="02050604050505020204" pitchFamily="18" charset="0"/>
                <a:ea typeface="Arial Unicode MS" pitchFamily="34" charset="-128"/>
                <a:cs typeface="Arial Unicode MS" pitchFamily="34" charset="-128"/>
              </a:rPr>
              <a:t>В НАКОПЛЕНИЯ (остатки средств бюджета)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5805264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Заемные средства необходимо возвращать, а также уплачивать по ним проценты. В связи с этим возникает муниципальный  долг.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107950" y="187325"/>
            <a:ext cx="1363663" cy="982663"/>
            <a:chOff x="107504" y="187288"/>
            <a:chExt cx="1363979" cy="98208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504" y="187288"/>
              <a:ext cx="612787" cy="982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188641"/>
              <a:ext cx="643899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Прямоугольник 6"/>
          <p:cNvSpPr/>
          <p:nvPr/>
        </p:nvSpPr>
        <p:spPr>
          <a:xfrm>
            <a:off x="323528" y="1484785"/>
            <a:ext cx="56886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бюджета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Новозалесновского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сельского поселения составляется 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на три года – очередной финансовый год и плановый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период     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Очередной финансовый год 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 который составляется проект бюджета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Плановый период – два финансовых года, следующих за очередным финансовым годом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365104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на:</a:t>
            </a:r>
          </a:p>
          <a:p>
            <a:pPr algn="just">
              <a:buFont typeface="Arial" pitchFamily="34" charset="0"/>
              <a:buChar char="•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Бюджетном  послании  Президента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Прогнозе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социально-экономического развития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Новозалесновского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поселения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Основных направлениях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бюджетной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налоговой политики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Муниципальных программ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188640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основные понятия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844824"/>
            <a:ext cx="26431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188640"/>
            <a:ext cx="691276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основные понятия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484784"/>
            <a:ext cx="8712968" cy="57606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Стадии бюджета</a:t>
            </a:r>
          </a:p>
        </p:txBody>
      </p:sp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395288" y="2276475"/>
            <a:ext cx="8424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07504" y="2132856"/>
          <a:ext cx="903649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Группа 1"/>
          <p:cNvGrpSpPr>
            <a:grpSpLocks/>
          </p:cNvGrpSpPr>
          <p:nvPr/>
        </p:nvGrpSpPr>
        <p:grpSpPr bwMode="auto">
          <a:xfrm>
            <a:off x="107950" y="187325"/>
            <a:ext cx="1363663" cy="982663"/>
            <a:chOff x="107504" y="187288"/>
            <a:chExt cx="1363979" cy="982081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7504" y="187288"/>
              <a:ext cx="612787" cy="982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7584" y="188641"/>
              <a:ext cx="643899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85728"/>
            <a:ext cx="6357950" cy="1071570"/>
          </a:xfrm>
        </p:spPr>
        <p:txBody>
          <a:bodyPr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основные понятия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3929063" y="1714500"/>
            <a:ext cx="4643437" cy="3357563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Публичные слушания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форма участия населения в осуществлении местного самоуправления. Публичные слушания организуются и проводятся с целью выявления мнения населения по проекту бюджета поселения на очередной финансовый год и плановый период.</a:t>
            </a:r>
          </a:p>
          <a:p>
            <a:pPr algn="just" eaLnBrk="1" hangingPunct="1"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Каждый житель вправе высказать свое мнение, представить материалы для обоснования своего мнения, представить письменные предложения и замечания для включения их в протокол публичных слушаний.</a:t>
            </a:r>
          </a:p>
          <a:p>
            <a:pPr algn="just" eaLnBrk="1" hangingPunct="1"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</a:p>
        </p:txBody>
      </p:sp>
      <p:sp>
        <p:nvSpPr>
          <p:cNvPr id="15364" name="Прямоугольник 5"/>
          <p:cNvSpPr>
            <a:spLocks noChangeArrowheads="1"/>
          </p:cNvSpPr>
          <p:nvPr/>
        </p:nvSpPr>
        <p:spPr bwMode="auto">
          <a:xfrm>
            <a:off x="214313" y="5357813"/>
            <a:ext cx="8286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Результат публичных слушаний – заключение в котором отражаются выраженные позиции жителей поселения и рекомендации, сформулированные по результатам публичных слушаний. Заключение о результатах публичных слушаний  подлежит опубликованию.</a:t>
            </a:r>
            <a:endParaRPr lang="ru-RU">
              <a:latin typeface="Calibri" pitchFamily="34" charset="0"/>
            </a:endParaRPr>
          </a:p>
        </p:txBody>
      </p:sp>
      <p:pic>
        <p:nvPicPr>
          <p:cNvPr id="15366" name="Picture 2" descr="http://www.risk-uk.com/wp-content/uploads/2015/07/BoardroomMee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84313"/>
            <a:ext cx="3671887" cy="390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1"/>
          <p:cNvGrpSpPr>
            <a:grpSpLocks/>
          </p:cNvGrpSpPr>
          <p:nvPr/>
        </p:nvGrpSpPr>
        <p:grpSpPr bwMode="auto">
          <a:xfrm>
            <a:off x="107950" y="187325"/>
            <a:ext cx="1363663" cy="982663"/>
            <a:chOff x="107504" y="187288"/>
            <a:chExt cx="1363979" cy="982081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187288"/>
              <a:ext cx="612787" cy="982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584" y="188641"/>
              <a:ext cx="643899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6679654" cy="1263674"/>
          </a:xfrm>
        </p:spPr>
        <p:txBody>
          <a:bodyPr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основные понятия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63" y="2286000"/>
            <a:ext cx="5857875" cy="35718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5" name="Лента лицом вниз 4"/>
          <p:cNvSpPr/>
          <p:nvPr/>
        </p:nvSpPr>
        <p:spPr>
          <a:xfrm>
            <a:off x="0" y="1928802"/>
            <a:ext cx="9144000" cy="857256"/>
          </a:xfrm>
          <a:prstGeom prst="ribbon">
            <a:avLst>
              <a:gd name="adj1" fmla="val 16667"/>
              <a:gd name="adj2" fmla="val 72121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Доходы бюджета – поступающие в бюджет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денежные средства 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1857375" y="2857500"/>
            <a:ext cx="214313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429125" y="3000375"/>
            <a:ext cx="214313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000875" y="2928938"/>
            <a:ext cx="214313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0" y="3929066"/>
            <a:ext cx="3143272" cy="2571768"/>
          </a:xfrm>
          <a:prstGeom prst="verticalScroll">
            <a:avLst>
              <a:gd name="adj" fmla="val 7652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Налоговые 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Поступление от уплаты  федеральных, региональных  и местных налогов и сборов, предусмотренных Налоговым Кодексом Российской Федерации</a:t>
            </a: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2987824" y="3717032"/>
            <a:ext cx="3143272" cy="2928958"/>
          </a:xfrm>
          <a:prstGeom prst="verticalScroll">
            <a:avLst>
              <a:gd name="adj" fmla="val 7652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Платежи, которые включают в себя: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Доходы от использования и продажи имущества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Платные услуги  казенных учреждений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Штрафы за нарушение законодательства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Иные неналоговые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6000728" y="3929066"/>
            <a:ext cx="3143272" cy="2571768"/>
          </a:xfrm>
          <a:prstGeom prst="verticalScroll">
            <a:avLst>
              <a:gd name="adj" fmla="val 7652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в местный бюджет из краевого и федерального бюджета межбюджетных трансфертов в виде дотаций, субсидий, субвенций и иных межбюджетных трансфертов</a:t>
            </a:r>
          </a:p>
        </p:txBody>
      </p:sp>
      <p:grpSp>
        <p:nvGrpSpPr>
          <p:cNvPr id="12" name="Группа 1"/>
          <p:cNvGrpSpPr>
            <a:grpSpLocks/>
          </p:cNvGrpSpPr>
          <p:nvPr/>
        </p:nvGrpSpPr>
        <p:grpSpPr bwMode="auto">
          <a:xfrm>
            <a:off x="107950" y="187325"/>
            <a:ext cx="1363663" cy="982663"/>
            <a:chOff x="107504" y="187288"/>
            <a:chExt cx="1363979" cy="982081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504" y="187288"/>
              <a:ext cx="612787" cy="982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188641"/>
              <a:ext cx="643899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500563"/>
            <a:ext cx="4038600" cy="1625600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отношения –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080" y="1600200"/>
            <a:ext cx="3528392" cy="1400175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Российской Федерации другому бюджету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928813"/>
            <a:ext cx="34432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2643188"/>
            <a:ext cx="15001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786190"/>
            <a:ext cx="350046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607646" cy="1191666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основные понятия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07950" y="187325"/>
            <a:ext cx="1363663" cy="982663"/>
            <a:chOff x="107504" y="187288"/>
            <a:chExt cx="1363979" cy="982081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504" y="187288"/>
              <a:ext cx="612787" cy="982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7584" y="188641"/>
              <a:ext cx="643899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E3B30"/>
      </a:dk2>
      <a:lt2>
        <a:srgbClr val="FFDB82"/>
      </a:lt2>
      <a:accent1>
        <a:srgbClr val="F0A22E"/>
      </a:accent1>
      <a:accent2>
        <a:srgbClr val="E4D9B2"/>
      </a:accent2>
      <a:accent3>
        <a:srgbClr val="AA986C"/>
      </a:accent3>
      <a:accent4>
        <a:srgbClr val="8FB977"/>
      </a:accent4>
      <a:accent5>
        <a:srgbClr val="778F9F"/>
      </a:accent5>
      <a:accent6>
        <a:srgbClr val="8A6087"/>
      </a:accent6>
      <a:hlink>
        <a:srgbClr val="AD1F1F"/>
      </a:hlink>
      <a:folHlink>
        <a:srgbClr val="FFC42F"/>
      </a:folHlink>
    </a:clrScheme>
    <a:fontScheme name="Глубина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C473073F-34A4-486A-BBA1-2A70AE921EB6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1307</TotalTime>
  <Words>1237</Words>
  <Application>Microsoft Office PowerPoint</Application>
  <PresentationFormat>Экран (4:3)</PresentationFormat>
  <Paragraphs>235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HDOfficeLightV0</vt:lpstr>
      <vt:lpstr>Глубина</vt:lpstr>
      <vt:lpstr>Слайд 1</vt:lpstr>
      <vt:lpstr>Слайд 2</vt:lpstr>
      <vt:lpstr>Слайд 3</vt:lpstr>
      <vt:lpstr>Слайд 4</vt:lpstr>
      <vt:lpstr>Слайд 5</vt:lpstr>
      <vt:lpstr>Слайд 6</vt:lpstr>
      <vt:lpstr>основные понятия</vt:lpstr>
      <vt:lpstr>основные понятия</vt:lpstr>
      <vt:lpstr>основные понятия</vt:lpstr>
      <vt:lpstr>основные понятия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100</cp:revision>
  <dcterms:created xsi:type="dcterms:W3CDTF">2015-12-18T15:03:30Z</dcterms:created>
  <dcterms:modified xsi:type="dcterms:W3CDTF">2016-04-10T17:18:59Z</dcterms:modified>
</cp:coreProperties>
</file>